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9144000" cy="5143500" type="screen16x9"/>
  <p:notesSz cx="6858000" cy="9144000"/>
  <p:embeddedFontLst>
    <p:embeddedFont>
      <p:font typeface="Old Standard TT" panose="020B0604020202020204" charset="0"/>
      <p:regular r:id="rId31"/>
      <p:bold r:id="rId32"/>
      <p:italic r:id="rId33"/>
    </p:embeddedFont>
    <p:embeddedFont>
      <p:font typeface="Verdana" panose="020B060403050404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8ECED3-EFDE-515F-148A-A30057BD4042}" v="4" dt="2025-02-10T17:33:38.944"/>
  </p1510:revLst>
</p1510:revInfo>
</file>

<file path=ppt/tableStyles.xml><?xml version="1.0" encoding="utf-8"?>
<a:tblStyleLst xmlns:a="http://schemas.openxmlformats.org/drawingml/2006/main" def="{2E045B28-E799-49C0-82F5-A829A2976F85}">
  <a:tblStyle styleId="{2E045B28-E799-49C0-82F5-A829A2976F8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579AD9-A7EE-40EE-BBDB-8395FE63234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4.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rd, Emily Melissa (emf5u)" userId="S::emf5u@virginia.edu::b8dab1b9-60f6-430a-8ecd-c18be2b39069" providerId="AD" clId="Web-{9B8ECED3-EFDE-515F-148A-A30057BD4042}"/>
    <pc:docChg chg="modSld">
      <pc:chgData name="Ford, Emily Melissa (emf5u)" userId="S::emf5u@virginia.edu::b8dab1b9-60f6-430a-8ecd-c18be2b39069" providerId="AD" clId="Web-{9B8ECED3-EFDE-515F-148A-A30057BD4042}" dt="2025-02-10T17:33:38.944" v="3" actId="20577"/>
      <pc:docMkLst>
        <pc:docMk/>
      </pc:docMkLst>
      <pc:sldChg chg="modSp">
        <pc:chgData name="Ford, Emily Melissa (emf5u)" userId="S::emf5u@virginia.edu::b8dab1b9-60f6-430a-8ecd-c18be2b39069" providerId="AD" clId="Web-{9B8ECED3-EFDE-515F-148A-A30057BD4042}" dt="2025-02-10T17:33:38.944" v="3" actId="20577"/>
        <pc:sldMkLst>
          <pc:docMk/>
          <pc:sldMk cId="0" sldId="272"/>
        </pc:sldMkLst>
        <pc:spChg chg="mod">
          <ac:chgData name="Ford, Emily Melissa (emf5u)" userId="S::emf5u@virginia.edu::b8dab1b9-60f6-430a-8ecd-c18be2b39069" providerId="AD" clId="Web-{9B8ECED3-EFDE-515F-148A-A30057BD4042}" dt="2025-02-10T17:33:38.944" v="3" actId="20577"/>
          <ac:spMkLst>
            <pc:docMk/>
            <pc:sldMk cId="0" sldId="272"/>
            <ac:spMk id="21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22b41b9b1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22b41b9b1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 Stefany will introduce the presentation title and introduce herself in a few sentence. Emily will introduce herself.</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2306315b00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2306315b00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2306315b00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2306315b00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2306315b00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2306315b00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May need to limit to 4 categories for K and 1st grade; Kindergarten could have the option of checking the box when they observe the behavior (from experience, many kindergarteners are capable of tallying); Blandy educators usually check with the classroom teacher to confirm ability level of students</a:t>
            </a:r>
            <a:endParaRPr sz="1000"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2316a595b2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2316a595b2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2306315b00_0_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2306315b00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Option to create a class graph, on a large whiteboard outdoors, immediately after data collection OR record totals and students can create a graph when they get back to school; might need to limited to 6 categories for 2nd grade</a:t>
            </a:r>
            <a:endParaRPr sz="10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2316a595b2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2316a595b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Option to create a graph at school based on data collected; submit data to eBird </a:t>
            </a:r>
            <a:endParaRPr sz="1000"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2316a595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2316a595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Circle graphs representing the percentage of macros found at each tolerance level is one way data can be represented.  Macro data is submitted to Department of Wildlife Resources.</a:t>
            </a:r>
            <a:endParaRPr sz="1000"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2316a595b2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2316a595b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Students collect phenological data on herbaceous plants, trees, and shrubs. Students can collected their data and compare it to data collected by other citizen scientists. They also have the option to collected data over an extended period of time and analyze that data. They can even compare temperature, rainfall totals, pollution index etc. to phenological data collected on Budburst. </a:t>
            </a:r>
            <a:endParaRPr sz="1000"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316a595b2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2316a595b2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a4e9f99f9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a4e9f99f9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2306315b00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2306315b00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29b1b8d968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29b1b8d968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2b1658ec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2b1658ec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a4e9f99f96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a4e9f99f9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2316a595b2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2316a595b2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Project Squirrel data collection is appropriate through high school.</a:t>
            </a:r>
            <a:endParaRPr sz="1000"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2316a595b2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2316a595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eBird data collection is appropriate through high school.</a:t>
            </a:r>
            <a:endParaRPr sz="1000"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2316a595b2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2316a595b2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eBird data collection is appropriate through high school.</a:t>
            </a:r>
            <a:endParaRPr sz="1000"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98c6763a2c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98c6763a2c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7de94fc8b2_0_8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7de94fc8b2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98c6763a2c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98c6763a2c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7de94fc8b2_0_8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7de94fc8b2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de94fc8b2_0_8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de94fc8b2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a photo of this QR code. We will not be diving into the standards in depth. As we mentioned, the goal is to give examples of authentic data collection and the data cycle in the standards.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7e08751850_0_1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7e08751850_0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2306315b0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2306315b0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t>S- explain process of creating the chart from the mathematics SOL</a:t>
            </a:r>
            <a:endParaRPr sz="1000"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3"/>
        <p:cNvGrpSpPr/>
        <p:nvPr/>
      </p:nvGrpSpPr>
      <p:grpSpPr>
        <a:xfrm>
          <a:off x="0" y="0"/>
          <a:ext cx="0" cy="0"/>
          <a:chOff x="0" y="0"/>
          <a:chExt cx="0" cy="0"/>
        </a:xfrm>
      </p:grpSpPr>
      <p:pic>
        <p:nvPicPr>
          <p:cNvPr id="54" name="Google Shape;54;p13" descr="Cyclist Silhouette Vector Clipart image - Free stock photo ..."/>
          <p:cNvPicPr preferRelativeResize="0"/>
          <p:nvPr/>
        </p:nvPicPr>
        <p:blipFill>
          <a:blip r:embed="rId3">
            <a:alphaModFix amt="42000"/>
          </a:blip>
          <a:stretch>
            <a:fillRect/>
          </a:stretch>
        </p:blipFill>
        <p:spPr>
          <a:xfrm rot="-535877">
            <a:off x="1496226" y="-713338"/>
            <a:ext cx="5781500" cy="5143503"/>
          </a:xfrm>
          <a:prstGeom prst="rect">
            <a:avLst/>
          </a:prstGeom>
          <a:noFill/>
          <a:ln>
            <a:noFill/>
          </a:ln>
        </p:spPr>
      </p:pic>
      <p:sp>
        <p:nvSpPr>
          <p:cNvPr id="55" name="Google Shape;55;p13"/>
          <p:cNvSpPr txBox="1">
            <a:spLocks noGrp="1"/>
          </p:cNvSpPr>
          <p:nvPr>
            <p:ph type="ctrTitle"/>
          </p:nvPr>
        </p:nvSpPr>
        <p:spPr>
          <a:xfrm>
            <a:off x="311700" y="61075"/>
            <a:ext cx="8520600" cy="132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780" b="1">
                <a:solidFill>
                  <a:schemeClr val="lt1"/>
                </a:solidFill>
              </a:rPr>
              <a:t>Data Cycling:</a:t>
            </a:r>
            <a:endParaRPr sz="3780" b="1">
              <a:solidFill>
                <a:schemeClr val="lt1"/>
              </a:solidFill>
            </a:endParaRPr>
          </a:p>
          <a:p>
            <a:pPr marL="0" lvl="0" indent="0" algn="ctr" rtl="0">
              <a:spcBef>
                <a:spcPts val="0"/>
              </a:spcBef>
              <a:spcAft>
                <a:spcPts val="0"/>
              </a:spcAft>
              <a:buSzPts val="990"/>
              <a:buNone/>
            </a:pPr>
            <a:r>
              <a:rPr lang="en" sz="3780" b="1">
                <a:solidFill>
                  <a:schemeClr val="lt1"/>
                </a:solidFill>
              </a:rPr>
              <a:t>Mathing Out the Right Course</a:t>
            </a:r>
            <a:endParaRPr sz="3780" b="1">
              <a:solidFill>
                <a:schemeClr val="lt1"/>
              </a:solidFill>
            </a:endParaRPr>
          </a:p>
        </p:txBody>
      </p:sp>
      <p:sp>
        <p:nvSpPr>
          <p:cNvPr id="56" name="Google Shape;56;p13"/>
          <p:cNvSpPr txBox="1">
            <a:spLocks noGrp="1"/>
          </p:cNvSpPr>
          <p:nvPr>
            <p:ph type="subTitle" idx="1"/>
          </p:nvPr>
        </p:nvSpPr>
        <p:spPr>
          <a:xfrm>
            <a:off x="0" y="4180625"/>
            <a:ext cx="2724900" cy="8955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444"/>
              <a:buNone/>
            </a:pPr>
            <a:r>
              <a:rPr lang="en" sz="1245" b="1">
                <a:solidFill>
                  <a:schemeClr val="dk1"/>
                </a:solidFill>
              </a:rPr>
              <a:t>Stefany Feldbusch, </a:t>
            </a:r>
            <a:endParaRPr sz="1245" b="1">
              <a:solidFill>
                <a:schemeClr val="dk1"/>
              </a:solidFill>
            </a:endParaRPr>
          </a:p>
          <a:p>
            <a:pPr marL="0" lvl="0" indent="0" algn="ctr" rtl="0">
              <a:lnSpc>
                <a:spcPct val="80000"/>
              </a:lnSpc>
              <a:spcBef>
                <a:spcPts val="0"/>
              </a:spcBef>
              <a:spcAft>
                <a:spcPts val="0"/>
              </a:spcAft>
              <a:buSzPts val="444"/>
              <a:buNone/>
            </a:pPr>
            <a:r>
              <a:rPr lang="en" sz="1245" b="1">
                <a:solidFill>
                  <a:schemeClr val="dk1"/>
                </a:solidFill>
              </a:rPr>
              <a:t>M. Ed. E. E. in May 2025…Yay! </a:t>
            </a:r>
            <a:endParaRPr sz="1245" b="1">
              <a:solidFill>
                <a:schemeClr val="dk1"/>
              </a:solidFill>
            </a:endParaRPr>
          </a:p>
          <a:p>
            <a:pPr marL="0" lvl="0" indent="0" algn="ctr" rtl="0">
              <a:lnSpc>
                <a:spcPct val="80000"/>
              </a:lnSpc>
              <a:spcBef>
                <a:spcPts val="0"/>
              </a:spcBef>
              <a:spcAft>
                <a:spcPts val="0"/>
              </a:spcAft>
              <a:buSzPts val="444"/>
              <a:buNone/>
            </a:pPr>
            <a:r>
              <a:rPr lang="en" sz="1245" b="1">
                <a:solidFill>
                  <a:schemeClr val="dk1"/>
                </a:solidFill>
              </a:rPr>
              <a:t>Environmental Educator</a:t>
            </a:r>
            <a:endParaRPr sz="1245" b="1">
              <a:solidFill>
                <a:schemeClr val="dk1"/>
              </a:solidFill>
            </a:endParaRPr>
          </a:p>
          <a:p>
            <a:pPr marL="0" lvl="0" indent="0" algn="ctr" rtl="0">
              <a:lnSpc>
                <a:spcPct val="80000"/>
              </a:lnSpc>
              <a:spcBef>
                <a:spcPts val="0"/>
              </a:spcBef>
              <a:spcAft>
                <a:spcPts val="0"/>
              </a:spcAft>
              <a:buSzPts val="444"/>
              <a:buNone/>
            </a:pPr>
            <a:r>
              <a:rPr lang="en" sz="1245" b="1">
                <a:solidFill>
                  <a:schemeClr val="dk1"/>
                </a:solidFill>
              </a:rPr>
              <a:t>Blandy Experimental Farm</a:t>
            </a:r>
            <a:endParaRPr sz="1245" b="1">
              <a:solidFill>
                <a:schemeClr val="dk1"/>
              </a:solidFill>
            </a:endParaRPr>
          </a:p>
          <a:p>
            <a:pPr marL="0" lvl="0" indent="0" algn="ctr" rtl="0">
              <a:lnSpc>
                <a:spcPct val="80000"/>
              </a:lnSpc>
              <a:spcBef>
                <a:spcPts val="0"/>
              </a:spcBef>
              <a:spcAft>
                <a:spcPts val="0"/>
              </a:spcAft>
              <a:buSzPts val="444"/>
              <a:buNone/>
            </a:pPr>
            <a:r>
              <a:rPr lang="en" sz="1245" b="1">
                <a:solidFill>
                  <a:schemeClr val="dk1"/>
                </a:solidFill>
              </a:rPr>
              <a:t>stefanyfeldbusch@virginia.edu</a:t>
            </a:r>
            <a:endParaRPr sz="1245" b="1">
              <a:solidFill>
                <a:schemeClr val="dk1"/>
              </a:solidFill>
            </a:endParaRPr>
          </a:p>
        </p:txBody>
      </p:sp>
      <p:sp>
        <p:nvSpPr>
          <p:cNvPr id="57" name="Google Shape;57;p13"/>
          <p:cNvSpPr txBox="1">
            <a:spLocks noGrp="1"/>
          </p:cNvSpPr>
          <p:nvPr>
            <p:ph type="subTitle" idx="1"/>
          </p:nvPr>
        </p:nvSpPr>
        <p:spPr>
          <a:xfrm>
            <a:off x="6618000" y="4232075"/>
            <a:ext cx="25260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1200" b="1">
                <a:solidFill>
                  <a:schemeClr val="dk1"/>
                </a:solidFill>
                <a:latin typeface="Arial"/>
                <a:ea typeface="Arial"/>
                <a:cs typeface="Arial"/>
                <a:sym typeface="Arial"/>
              </a:rPr>
              <a:t>Emily Ford, M.S.S.E, </a:t>
            </a:r>
            <a:endParaRPr sz="1200" b="1">
              <a:solidFill>
                <a:schemeClr val="dk1"/>
              </a:solidFill>
              <a:latin typeface="Arial"/>
              <a:ea typeface="Arial"/>
              <a:cs typeface="Arial"/>
              <a:sym typeface="Arial"/>
            </a:endParaRPr>
          </a:p>
          <a:p>
            <a:pPr marL="0" lvl="0" indent="0" algn="ctr" rtl="0">
              <a:lnSpc>
                <a:spcPct val="80000"/>
              </a:lnSpc>
              <a:spcBef>
                <a:spcPts val="0"/>
              </a:spcBef>
              <a:spcAft>
                <a:spcPts val="0"/>
              </a:spcAft>
              <a:buSzPts val="605"/>
              <a:buNone/>
            </a:pPr>
            <a:r>
              <a:rPr lang="en" sz="1200" b="1">
                <a:solidFill>
                  <a:schemeClr val="dk1"/>
                </a:solidFill>
                <a:latin typeface="Arial"/>
                <a:ea typeface="Arial"/>
                <a:cs typeface="Arial"/>
                <a:sym typeface="Arial"/>
              </a:rPr>
              <a:t>Lead Environmental Educator</a:t>
            </a:r>
            <a:endParaRPr sz="1200" b="1">
              <a:solidFill>
                <a:schemeClr val="dk1"/>
              </a:solidFill>
              <a:latin typeface="Arial"/>
              <a:ea typeface="Arial"/>
              <a:cs typeface="Arial"/>
              <a:sym typeface="Arial"/>
            </a:endParaRPr>
          </a:p>
          <a:p>
            <a:pPr marL="0" lvl="0" indent="0" algn="ctr" rtl="0">
              <a:lnSpc>
                <a:spcPct val="80000"/>
              </a:lnSpc>
              <a:spcBef>
                <a:spcPts val="0"/>
              </a:spcBef>
              <a:spcAft>
                <a:spcPts val="0"/>
              </a:spcAft>
              <a:buSzPts val="605"/>
              <a:buNone/>
            </a:pPr>
            <a:r>
              <a:rPr lang="en" sz="1200" b="1">
                <a:solidFill>
                  <a:schemeClr val="dk1"/>
                </a:solidFill>
                <a:latin typeface="Arial"/>
                <a:ea typeface="Arial"/>
                <a:cs typeface="Arial"/>
                <a:sym typeface="Arial"/>
              </a:rPr>
              <a:t>Blandy Experimental Farm</a:t>
            </a:r>
            <a:endParaRPr sz="1200" b="1">
              <a:solidFill>
                <a:schemeClr val="dk1"/>
              </a:solidFill>
              <a:latin typeface="Arial"/>
              <a:ea typeface="Arial"/>
              <a:cs typeface="Arial"/>
              <a:sym typeface="Arial"/>
            </a:endParaRPr>
          </a:p>
          <a:p>
            <a:pPr marL="0" lvl="0" indent="0" algn="ctr" rtl="0">
              <a:lnSpc>
                <a:spcPct val="80000"/>
              </a:lnSpc>
              <a:spcBef>
                <a:spcPts val="0"/>
              </a:spcBef>
              <a:spcAft>
                <a:spcPts val="0"/>
              </a:spcAft>
              <a:buSzPts val="605"/>
              <a:buNone/>
            </a:pPr>
            <a:r>
              <a:rPr lang="en" sz="1200" b="1">
                <a:solidFill>
                  <a:schemeClr val="dk1"/>
                </a:solidFill>
                <a:latin typeface="Arial"/>
                <a:ea typeface="Arial"/>
                <a:cs typeface="Arial"/>
                <a:sym typeface="Arial"/>
              </a:rPr>
              <a:t>emilyford@virginia.edu</a:t>
            </a:r>
            <a:endParaRPr sz="1200" b="1">
              <a:solidFill>
                <a:schemeClr val="dk1"/>
              </a:solidFill>
              <a:latin typeface="Arial"/>
              <a:ea typeface="Arial"/>
              <a:cs typeface="Arial"/>
              <a:sym typeface="Arial"/>
            </a:endParaRPr>
          </a:p>
        </p:txBody>
      </p:sp>
      <p:pic>
        <p:nvPicPr>
          <p:cNvPr id="58" name="Google Shape;58;p13"/>
          <p:cNvPicPr preferRelativeResize="0"/>
          <p:nvPr/>
        </p:nvPicPr>
        <p:blipFill>
          <a:blip r:embed="rId4">
            <a:alphaModFix/>
          </a:blip>
          <a:stretch>
            <a:fillRect/>
          </a:stretch>
        </p:blipFill>
        <p:spPr>
          <a:xfrm>
            <a:off x="7915865" y="190800"/>
            <a:ext cx="1060236" cy="1468525"/>
          </a:xfrm>
          <a:prstGeom prst="rect">
            <a:avLst/>
          </a:prstGeom>
          <a:noFill/>
          <a:ln>
            <a:noFill/>
          </a:ln>
        </p:spPr>
      </p:pic>
      <p:sp>
        <p:nvSpPr>
          <p:cNvPr id="59" name="Google Shape;59;p13"/>
          <p:cNvSpPr txBox="1"/>
          <p:nvPr/>
        </p:nvSpPr>
        <p:spPr>
          <a:xfrm>
            <a:off x="1889275" y="823350"/>
            <a:ext cx="5799900" cy="174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800">
              <a:solidFill>
                <a:srgbClr val="2E75B6"/>
              </a:solidFill>
            </a:endParaRPr>
          </a:p>
          <a:p>
            <a:pPr marL="0" lvl="0" indent="0" algn="ctr" rtl="0">
              <a:lnSpc>
                <a:spcPct val="115000"/>
              </a:lnSpc>
              <a:spcBef>
                <a:spcPts val="0"/>
              </a:spcBef>
              <a:spcAft>
                <a:spcPts val="0"/>
              </a:spcAft>
              <a:buNone/>
            </a:pPr>
            <a:r>
              <a:rPr lang="en" sz="1800" b="1">
                <a:solidFill>
                  <a:schemeClr val="lt1"/>
                </a:solidFill>
              </a:rPr>
              <a:t>VAEE Annual Conference</a:t>
            </a:r>
            <a:endParaRPr sz="1800" b="1">
              <a:solidFill>
                <a:schemeClr val="lt1"/>
              </a:solidFill>
            </a:endParaRPr>
          </a:p>
          <a:p>
            <a:pPr marL="0" lvl="0" indent="0" algn="ctr" rtl="0">
              <a:lnSpc>
                <a:spcPct val="115000"/>
              </a:lnSpc>
              <a:spcBef>
                <a:spcPts val="0"/>
              </a:spcBef>
              <a:spcAft>
                <a:spcPts val="0"/>
              </a:spcAft>
              <a:buNone/>
            </a:pPr>
            <a:r>
              <a:rPr lang="en" sz="1800" b="1">
                <a:solidFill>
                  <a:schemeClr val="lt1"/>
                </a:solidFill>
              </a:rPr>
              <a:t>February 9 -11, 2025</a:t>
            </a:r>
            <a:endParaRPr sz="1800" b="1">
              <a:solidFill>
                <a:schemeClr val="lt1"/>
              </a:solidFill>
            </a:endParaRPr>
          </a:p>
          <a:p>
            <a:pPr marL="0" lvl="0" indent="0" algn="ctr" rtl="0">
              <a:lnSpc>
                <a:spcPct val="115000"/>
              </a:lnSpc>
              <a:spcBef>
                <a:spcPts val="0"/>
              </a:spcBef>
              <a:spcAft>
                <a:spcPts val="0"/>
              </a:spcAft>
              <a:buNone/>
            </a:pPr>
            <a:r>
              <a:rPr lang="en" sz="1800" b="1">
                <a:solidFill>
                  <a:schemeClr val="lt1"/>
                </a:solidFill>
              </a:rPr>
              <a:t>Hotel Roanoke, Virginia </a:t>
            </a:r>
            <a:r>
              <a:rPr lang="en" sz="2800" b="1">
                <a:solidFill>
                  <a:schemeClr val="lt1"/>
                </a:solidFill>
              </a:rPr>
              <a:t>​</a:t>
            </a:r>
            <a:endParaRPr sz="2800" b="1">
              <a:solidFill>
                <a:schemeClr val="lt1"/>
              </a:solidFill>
            </a:endParaRPr>
          </a:p>
        </p:txBody>
      </p:sp>
      <p:pic>
        <p:nvPicPr>
          <p:cNvPr id="60" name="Google Shape;60;p13"/>
          <p:cNvPicPr preferRelativeResize="0"/>
          <p:nvPr/>
        </p:nvPicPr>
        <p:blipFill>
          <a:blip r:embed="rId5">
            <a:alphaModFix/>
          </a:blip>
          <a:stretch>
            <a:fillRect/>
          </a:stretch>
        </p:blipFill>
        <p:spPr>
          <a:xfrm>
            <a:off x="82889" y="1717955"/>
            <a:ext cx="2420875" cy="1835083"/>
          </a:xfrm>
          <a:prstGeom prst="rect">
            <a:avLst/>
          </a:prstGeom>
          <a:noFill/>
          <a:ln>
            <a:noFill/>
          </a:ln>
          <a:effectLst>
            <a:outerShdw blurRad="57150" dist="19050" dir="5400000" algn="bl" rotWithShape="0">
              <a:srgbClr val="000000">
                <a:alpha val="50000"/>
              </a:srgbClr>
            </a:outerShdw>
          </a:effectLst>
        </p:spPr>
      </p:pic>
      <p:pic>
        <p:nvPicPr>
          <p:cNvPr id="61" name="Google Shape;61;p13"/>
          <p:cNvPicPr preferRelativeResize="0"/>
          <p:nvPr/>
        </p:nvPicPr>
        <p:blipFill>
          <a:blip r:embed="rId6">
            <a:alphaModFix/>
          </a:blip>
          <a:stretch>
            <a:fillRect/>
          </a:stretch>
        </p:blipFill>
        <p:spPr>
          <a:xfrm>
            <a:off x="2240725" y="2571750"/>
            <a:ext cx="2331264" cy="1748402"/>
          </a:xfrm>
          <a:prstGeom prst="rect">
            <a:avLst/>
          </a:prstGeom>
          <a:noFill/>
          <a:ln>
            <a:noFill/>
          </a:ln>
          <a:effectLst>
            <a:outerShdw blurRad="57150" dist="19050" dir="5400000" algn="bl" rotWithShape="0">
              <a:srgbClr val="000000">
                <a:alpha val="50000"/>
              </a:srgbClr>
            </a:outerShdw>
          </a:effectLst>
        </p:spPr>
      </p:pic>
      <p:pic>
        <p:nvPicPr>
          <p:cNvPr id="62" name="Google Shape;62;p13"/>
          <p:cNvPicPr preferRelativeResize="0"/>
          <p:nvPr/>
        </p:nvPicPr>
        <p:blipFill>
          <a:blip r:embed="rId7">
            <a:alphaModFix/>
          </a:blip>
          <a:stretch>
            <a:fillRect/>
          </a:stretch>
        </p:blipFill>
        <p:spPr>
          <a:xfrm>
            <a:off x="4572000" y="2739012"/>
            <a:ext cx="1934925" cy="2285675"/>
          </a:xfrm>
          <a:prstGeom prst="rect">
            <a:avLst/>
          </a:prstGeom>
          <a:noFill/>
          <a:ln>
            <a:noFill/>
          </a:ln>
          <a:effectLst>
            <a:outerShdw blurRad="57150" dist="19050" dir="5400000" algn="bl" rotWithShape="0">
              <a:srgbClr val="000000">
                <a:alpha val="50000"/>
              </a:srgbClr>
            </a:outerShdw>
          </a:effectLst>
        </p:spPr>
      </p:pic>
      <p:pic>
        <p:nvPicPr>
          <p:cNvPr id="63" name="Google Shape;63;p13"/>
          <p:cNvPicPr preferRelativeResize="0"/>
          <p:nvPr/>
        </p:nvPicPr>
        <p:blipFill>
          <a:blip r:embed="rId8">
            <a:alphaModFix/>
          </a:blip>
          <a:stretch>
            <a:fillRect/>
          </a:stretch>
        </p:blipFill>
        <p:spPr>
          <a:xfrm>
            <a:off x="6259025" y="1480995"/>
            <a:ext cx="2526000" cy="245550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42"/>
        <p:cNvGrpSpPr/>
        <p:nvPr/>
      </p:nvGrpSpPr>
      <p:grpSpPr>
        <a:xfrm>
          <a:off x="0" y="0"/>
          <a:ext cx="0" cy="0"/>
          <a:chOff x="0" y="0"/>
          <a:chExt cx="0" cy="0"/>
        </a:xfrm>
      </p:grpSpPr>
      <p:pic>
        <p:nvPicPr>
          <p:cNvPr id="143" name="Google Shape;143;p22"/>
          <p:cNvPicPr preferRelativeResize="0"/>
          <p:nvPr/>
        </p:nvPicPr>
        <p:blipFill>
          <a:blip r:embed="rId3">
            <a:alphaModFix/>
          </a:blip>
          <a:stretch>
            <a:fillRect/>
          </a:stretch>
        </p:blipFill>
        <p:spPr>
          <a:xfrm>
            <a:off x="7976900" y="3648248"/>
            <a:ext cx="1093350" cy="1416276"/>
          </a:xfrm>
          <a:prstGeom prst="rect">
            <a:avLst/>
          </a:prstGeom>
          <a:noFill/>
          <a:ln>
            <a:noFill/>
          </a:ln>
        </p:spPr>
      </p:pic>
      <p:graphicFrame>
        <p:nvGraphicFramePr>
          <p:cNvPr id="144" name="Google Shape;144;p22"/>
          <p:cNvGraphicFramePr/>
          <p:nvPr/>
        </p:nvGraphicFramePr>
        <p:xfrm>
          <a:off x="1336375" y="542850"/>
          <a:ext cx="6347625" cy="4531360"/>
        </p:xfrm>
        <a:graphic>
          <a:graphicData uri="http://schemas.openxmlformats.org/drawingml/2006/table">
            <a:tbl>
              <a:tblPr>
                <a:noFill/>
                <a:tableStyleId>{2E045B28-E799-49C0-82F5-A829A2976F85}</a:tableStyleId>
              </a:tblPr>
              <a:tblGrid>
                <a:gridCol w="681525">
                  <a:extLst>
                    <a:ext uri="{9D8B030D-6E8A-4147-A177-3AD203B41FA5}">
                      <a16:colId xmlns:a16="http://schemas.microsoft.com/office/drawing/2014/main" val="20000"/>
                    </a:ext>
                  </a:extLst>
                </a:gridCol>
                <a:gridCol w="1922625">
                  <a:extLst>
                    <a:ext uri="{9D8B030D-6E8A-4147-A177-3AD203B41FA5}">
                      <a16:colId xmlns:a16="http://schemas.microsoft.com/office/drawing/2014/main" val="20001"/>
                    </a:ext>
                  </a:extLst>
                </a:gridCol>
                <a:gridCol w="1912425">
                  <a:extLst>
                    <a:ext uri="{9D8B030D-6E8A-4147-A177-3AD203B41FA5}">
                      <a16:colId xmlns:a16="http://schemas.microsoft.com/office/drawing/2014/main" val="20002"/>
                    </a:ext>
                  </a:extLst>
                </a:gridCol>
                <a:gridCol w="1831050">
                  <a:extLst>
                    <a:ext uri="{9D8B030D-6E8A-4147-A177-3AD203B41FA5}">
                      <a16:colId xmlns:a16="http://schemas.microsoft.com/office/drawing/2014/main" val="20003"/>
                    </a:ext>
                  </a:extLst>
                </a:gridCol>
              </a:tblGrid>
              <a:tr h="372300">
                <a:tc>
                  <a:txBody>
                    <a:bodyPr/>
                    <a:lstStyle/>
                    <a:p>
                      <a:pPr marL="0" lvl="0" indent="0" algn="l" rtl="0">
                        <a:spcBef>
                          <a:spcPts val="0"/>
                        </a:spcBef>
                        <a:spcAft>
                          <a:spcPts val="0"/>
                        </a:spcAft>
                        <a:buNone/>
                      </a:pPr>
                      <a:r>
                        <a:rPr lang="en" sz="1200" b="1"/>
                        <a:t>Grade Level</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Number of data points/ categories </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Collecting/ Displaying Data</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Questioning</a:t>
                      </a:r>
                      <a:endParaRPr sz="1200" b="1"/>
                    </a:p>
                  </a:txBody>
                  <a:tcPr marL="63500" marR="63500" marT="63500" marB="63500">
                    <a:solidFill>
                      <a:schemeClr val="dk1"/>
                    </a:solidFill>
                  </a:tcPr>
                </a:tc>
                <a:extLst>
                  <a:ext uri="{0D108BD9-81ED-4DB2-BD59-A6C34878D82A}">
                    <a16:rowId xmlns:a16="http://schemas.microsoft.com/office/drawing/2014/main" val="10000"/>
                  </a:ext>
                </a:extLst>
              </a:tr>
              <a:tr h="1167100">
                <a:tc>
                  <a:txBody>
                    <a:bodyPr/>
                    <a:lstStyle/>
                    <a:p>
                      <a:pPr marL="0" lvl="0" indent="0" algn="l" rtl="0">
                        <a:spcBef>
                          <a:spcPts val="0"/>
                        </a:spcBef>
                        <a:spcAft>
                          <a:spcPts val="0"/>
                        </a:spcAft>
                        <a:buNone/>
                      </a:pPr>
                      <a:r>
                        <a:rPr lang="en" sz="1200" b="1"/>
                        <a:t>3rd</a:t>
                      </a:r>
                      <a:endParaRPr sz="1200" b="1"/>
                    </a:p>
                  </a:txBody>
                  <a:tcPr marL="63500" marR="63500" marT="63500" marB="63500">
                    <a:solidFill>
                      <a:srgbClr val="D9EAD3"/>
                    </a:solidFill>
                  </a:tcPr>
                </a:tc>
                <a:tc>
                  <a:txBody>
                    <a:bodyPr/>
                    <a:lstStyle/>
                    <a:p>
                      <a:pPr marL="0" lvl="0" indent="0" algn="l" rtl="0">
                        <a:spcBef>
                          <a:spcPts val="0"/>
                        </a:spcBef>
                        <a:spcAft>
                          <a:spcPts val="0"/>
                        </a:spcAft>
                        <a:buNone/>
                      </a:pPr>
                      <a:r>
                        <a:rPr lang="en" sz="1200"/>
                        <a:t>30 or fewer data points; No more than 8 categories</a:t>
                      </a:r>
                      <a:endParaRPr sz="1200"/>
                    </a:p>
                  </a:txBody>
                  <a:tcPr marL="63500" marR="63500" marT="63500" marB="63500">
                    <a:solidFill>
                      <a:srgbClr val="D9EAD3"/>
                    </a:solidFill>
                  </a:tcPr>
                </a:tc>
                <a:tc>
                  <a:txBody>
                    <a:bodyPr/>
                    <a:lstStyle/>
                    <a:p>
                      <a:pPr marL="0" lvl="0" indent="0" algn="l" rtl="0">
                        <a:spcBef>
                          <a:spcPts val="0"/>
                        </a:spcBef>
                        <a:spcAft>
                          <a:spcPts val="0"/>
                        </a:spcAft>
                        <a:buNone/>
                      </a:pPr>
                      <a:r>
                        <a:rPr lang="en" sz="1200"/>
                        <a:t>Polls; observations; tallying; pictographs  (Symbols can represent 1,2,5 or 10 data points);  bar graphs; graphs with title and labeled axes (increments increase by 1, 2, 5, or 10)</a:t>
                      </a:r>
                      <a:endParaRPr sz="1200"/>
                    </a:p>
                  </a:txBody>
                  <a:tcPr marL="63500" marR="63500" marT="63500" marB="63500">
                    <a:solidFill>
                      <a:srgbClr val="D9EAD3"/>
                    </a:solidFill>
                  </a:tcPr>
                </a:tc>
                <a:tc>
                  <a:txBody>
                    <a:bodyPr/>
                    <a:lstStyle/>
                    <a:p>
                      <a:pPr marL="0" lvl="0" indent="0" algn="l" rtl="0">
                        <a:spcBef>
                          <a:spcPts val="0"/>
                        </a:spcBef>
                        <a:spcAft>
                          <a:spcPts val="0"/>
                        </a:spcAft>
                        <a:buNone/>
                      </a:pPr>
                      <a:r>
                        <a:rPr lang="en" sz="1200" i="1"/>
                        <a:t>Formulate questions </a:t>
                      </a:r>
                      <a:r>
                        <a:rPr lang="en" sz="1200"/>
                        <a:t>that require the collection or acquisition of data</a:t>
                      </a:r>
                      <a:endParaRPr sz="1200"/>
                    </a:p>
                    <a:p>
                      <a:pPr marL="0" lvl="0" indent="0" algn="l" rtl="0">
                        <a:spcBef>
                          <a:spcPts val="0"/>
                        </a:spcBef>
                        <a:spcAft>
                          <a:spcPts val="0"/>
                        </a:spcAft>
                        <a:buNone/>
                      </a:pPr>
                      <a:endParaRPr sz="1200" i="1"/>
                    </a:p>
                  </a:txBody>
                  <a:tcPr marL="63500" marR="63500" marT="63500" marB="63500">
                    <a:solidFill>
                      <a:srgbClr val="D9EAD3"/>
                    </a:solidFill>
                  </a:tcPr>
                </a:tc>
                <a:extLst>
                  <a:ext uri="{0D108BD9-81ED-4DB2-BD59-A6C34878D82A}">
                    <a16:rowId xmlns:a16="http://schemas.microsoft.com/office/drawing/2014/main" val="10001"/>
                  </a:ext>
                </a:extLst>
              </a:tr>
              <a:tr h="630625">
                <a:tc>
                  <a:txBody>
                    <a:bodyPr/>
                    <a:lstStyle/>
                    <a:p>
                      <a:pPr marL="0" lvl="0" indent="0" algn="l" rtl="0">
                        <a:spcBef>
                          <a:spcPts val="0"/>
                        </a:spcBef>
                        <a:spcAft>
                          <a:spcPts val="0"/>
                        </a:spcAft>
                        <a:buNone/>
                      </a:pPr>
                      <a:r>
                        <a:rPr lang="en" sz="1200" b="1"/>
                        <a:t>4th</a:t>
                      </a:r>
                      <a:endParaRPr sz="1200" b="1"/>
                    </a:p>
                  </a:txBody>
                  <a:tcPr marL="63500" marR="63500" marT="63500" marB="63500">
                    <a:solidFill>
                      <a:srgbClr val="D0E0E3"/>
                    </a:solidFill>
                  </a:tcPr>
                </a:tc>
                <a:tc>
                  <a:txBody>
                    <a:bodyPr/>
                    <a:lstStyle/>
                    <a:p>
                      <a:pPr marL="0" lvl="0" indent="0" algn="l" rtl="0">
                        <a:spcBef>
                          <a:spcPts val="0"/>
                        </a:spcBef>
                        <a:spcAft>
                          <a:spcPts val="0"/>
                        </a:spcAft>
                        <a:buNone/>
                      </a:pPr>
                      <a:r>
                        <a:rPr lang="en" sz="1200"/>
                        <a:t>No more than 10 data points on line graphs</a:t>
                      </a:r>
                      <a:endParaRPr sz="1200"/>
                    </a:p>
                  </a:txBody>
                  <a:tcPr marL="63500" marR="63500" marT="63500" marB="63500">
                    <a:solidFill>
                      <a:srgbClr val="D0E0E3"/>
                    </a:solidFill>
                  </a:tcPr>
                </a:tc>
                <a:tc>
                  <a:txBody>
                    <a:bodyPr/>
                    <a:lstStyle/>
                    <a:p>
                      <a:pPr marL="0" lvl="0" indent="0" algn="l" rtl="0">
                        <a:spcBef>
                          <a:spcPts val="0"/>
                        </a:spcBef>
                        <a:spcAft>
                          <a:spcPts val="0"/>
                        </a:spcAft>
                        <a:buNone/>
                      </a:pPr>
                      <a:r>
                        <a:rPr lang="en" sz="1200"/>
                        <a:t>Line graphs; graphs with title and labeled axes (whole number increments)</a:t>
                      </a:r>
                      <a:endParaRPr sz="1200"/>
                    </a:p>
                  </a:txBody>
                  <a:tcPr marL="63500" marR="63500" marT="63500" marB="63500">
                    <a:solidFill>
                      <a:srgbClr val="D0E0E3"/>
                    </a:solidFill>
                  </a:tcPr>
                </a:tc>
                <a:tc>
                  <a:txBody>
                    <a:bodyPr/>
                    <a:lstStyle/>
                    <a:p>
                      <a:pPr marL="0" lvl="0" indent="0" algn="l" rtl="0">
                        <a:spcBef>
                          <a:spcPts val="0"/>
                        </a:spcBef>
                        <a:spcAft>
                          <a:spcPts val="0"/>
                        </a:spcAft>
                        <a:buNone/>
                      </a:pPr>
                      <a:r>
                        <a:rPr lang="en" sz="1200" i="1"/>
                        <a:t>Formulate questions </a:t>
                      </a:r>
                      <a:r>
                        <a:rPr lang="en" sz="1200"/>
                        <a:t>that require the collection or acquisition of data</a:t>
                      </a:r>
                      <a:endParaRPr sz="1200" i="1"/>
                    </a:p>
                  </a:txBody>
                  <a:tcPr marL="63500" marR="63500" marT="63500" marB="63500">
                    <a:solidFill>
                      <a:srgbClr val="D0E0E3"/>
                    </a:solidFill>
                  </a:tcPr>
                </a:tc>
                <a:extLst>
                  <a:ext uri="{0D108BD9-81ED-4DB2-BD59-A6C34878D82A}">
                    <a16:rowId xmlns:a16="http://schemas.microsoft.com/office/drawing/2014/main" val="10002"/>
                  </a:ext>
                </a:extLst>
              </a:tr>
              <a:tr h="1301225">
                <a:tc>
                  <a:txBody>
                    <a:bodyPr/>
                    <a:lstStyle/>
                    <a:p>
                      <a:pPr marL="0" lvl="0" indent="0" algn="l" rtl="0">
                        <a:spcBef>
                          <a:spcPts val="0"/>
                        </a:spcBef>
                        <a:spcAft>
                          <a:spcPts val="0"/>
                        </a:spcAft>
                        <a:buNone/>
                      </a:pPr>
                      <a:r>
                        <a:rPr lang="en" sz="1200" b="1"/>
                        <a:t>5th</a:t>
                      </a:r>
                      <a:endParaRPr sz="1200" b="1"/>
                    </a:p>
                  </a:txBody>
                  <a:tcPr marL="63500" marR="63500" marT="63500" marB="63500">
                    <a:solidFill>
                      <a:srgbClr val="CFE2F3"/>
                    </a:solidFill>
                  </a:tcPr>
                </a:tc>
                <a:tc>
                  <a:txBody>
                    <a:bodyPr/>
                    <a:lstStyle/>
                    <a:p>
                      <a:pPr marL="0" lvl="0" indent="0" algn="l" rtl="0">
                        <a:spcBef>
                          <a:spcPts val="0"/>
                        </a:spcBef>
                        <a:spcAft>
                          <a:spcPts val="0"/>
                        </a:spcAft>
                        <a:buNone/>
                      </a:pPr>
                      <a:r>
                        <a:rPr lang="en" sz="1200"/>
                        <a:t>30 or fewer data points</a:t>
                      </a:r>
                      <a:endParaRPr sz="1200"/>
                    </a:p>
                  </a:txBody>
                  <a:tcPr marL="63500" marR="63500" marT="63500" marB="63500">
                    <a:solidFill>
                      <a:srgbClr val="CFE2F3"/>
                    </a:solidFill>
                  </a:tcPr>
                </a:tc>
                <a:tc>
                  <a:txBody>
                    <a:bodyPr/>
                    <a:lstStyle/>
                    <a:p>
                      <a:pPr marL="0" lvl="0" indent="0" algn="l" rtl="0">
                        <a:spcBef>
                          <a:spcPts val="0"/>
                        </a:spcBef>
                        <a:spcAft>
                          <a:spcPts val="0"/>
                        </a:spcAft>
                        <a:buNone/>
                      </a:pPr>
                      <a:r>
                        <a:rPr lang="en" sz="1200"/>
                        <a:t>stem-and-leaf plot (stems and leaves listed in ascending order); Line plot/ dot plot (may include whole numbers, fractions, or decimals); find mean, median, mode, and range; include keys</a:t>
                      </a:r>
                      <a:endParaRPr sz="1200"/>
                    </a:p>
                  </a:txBody>
                  <a:tcPr marL="63500" marR="63500" marT="63500" marB="63500">
                    <a:solidFill>
                      <a:srgbClr val="CFE2F3"/>
                    </a:solidFill>
                  </a:tcPr>
                </a:tc>
                <a:tc>
                  <a:txBody>
                    <a:bodyPr/>
                    <a:lstStyle/>
                    <a:p>
                      <a:pPr marL="0" lvl="0" indent="0" algn="l" rtl="0">
                        <a:spcBef>
                          <a:spcPts val="0"/>
                        </a:spcBef>
                        <a:spcAft>
                          <a:spcPts val="0"/>
                        </a:spcAft>
                        <a:buNone/>
                      </a:pPr>
                      <a:r>
                        <a:rPr lang="en" sz="1200" i="1"/>
                        <a:t>Formulate questions </a:t>
                      </a:r>
                      <a:r>
                        <a:rPr lang="en" sz="1200"/>
                        <a:t>that require the collection or acquisition of data</a:t>
                      </a:r>
                      <a:endParaRPr sz="1200" i="1"/>
                    </a:p>
                  </a:txBody>
                  <a:tcPr marL="63500" marR="63500" marT="63500" marB="63500">
                    <a:solidFill>
                      <a:srgbClr val="CFE2F3"/>
                    </a:solidFill>
                  </a:tcPr>
                </a:tc>
                <a:extLst>
                  <a:ext uri="{0D108BD9-81ED-4DB2-BD59-A6C34878D82A}">
                    <a16:rowId xmlns:a16="http://schemas.microsoft.com/office/drawing/2014/main" val="10003"/>
                  </a:ext>
                </a:extLst>
              </a:tr>
            </a:tbl>
          </a:graphicData>
        </a:graphic>
      </p:graphicFrame>
      <p:sp>
        <p:nvSpPr>
          <p:cNvPr id="145" name="Google Shape;145;p22"/>
          <p:cNvSpPr txBox="1"/>
          <p:nvPr/>
        </p:nvSpPr>
        <p:spPr>
          <a:xfrm>
            <a:off x="2610600" y="-38850"/>
            <a:ext cx="37992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t>Upper Elementary Application of the Data Cycle</a:t>
            </a:r>
            <a:endParaRPr sz="1200" b="1"/>
          </a:p>
          <a:p>
            <a:pPr marL="0" lvl="0" indent="0" algn="ctr" rtl="0">
              <a:lnSpc>
                <a:spcPct val="115000"/>
              </a:lnSpc>
              <a:spcBef>
                <a:spcPts val="0"/>
              </a:spcBef>
              <a:spcAft>
                <a:spcPts val="0"/>
              </a:spcAft>
              <a:buNone/>
            </a:pPr>
            <a:r>
              <a:rPr lang="en" sz="1200"/>
              <a:t>According to the 2023 VA Math SOLs</a:t>
            </a:r>
            <a:endParaRPr sz="12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49"/>
        <p:cNvGrpSpPr/>
        <p:nvPr/>
      </p:nvGrpSpPr>
      <p:grpSpPr>
        <a:xfrm>
          <a:off x="0" y="0"/>
          <a:ext cx="0" cy="0"/>
          <a:chOff x="0" y="0"/>
          <a:chExt cx="0" cy="0"/>
        </a:xfrm>
      </p:grpSpPr>
      <p:pic>
        <p:nvPicPr>
          <p:cNvPr id="150" name="Google Shape;150;p23"/>
          <p:cNvPicPr preferRelativeResize="0"/>
          <p:nvPr/>
        </p:nvPicPr>
        <p:blipFill>
          <a:blip r:embed="rId3">
            <a:alphaModFix/>
          </a:blip>
          <a:stretch>
            <a:fillRect/>
          </a:stretch>
        </p:blipFill>
        <p:spPr>
          <a:xfrm>
            <a:off x="7976900" y="3648248"/>
            <a:ext cx="1093350" cy="1416276"/>
          </a:xfrm>
          <a:prstGeom prst="rect">
            <a:avLst/>
          </a:prstGeom>
          <a:noFill/>
          <a:ln>
            <a:noFill/>
          </a:ln>
        </p:spPr>
      </p:pic>
      <p:graphicFrame>
        <p:nvGraphicFramePr>
          <p:cNvPr id="151" name="Google Shape;151;p23"/>
          <p:cNvGraphicFramePr/>
          <p:nvPr/>
        </p:nvGraphicFramePr>
        <p:xfrm>
          <a:off x="1009725" y="581700"/>
          <a:ext cx="6534075" cy="4165600"/>
        </p:xfrm>
        <a:graphic>
          <a:graphicData uri="http://schemas.openxmlformats.org/drawingml/2006/table">
            <a:tbl>
              <a:tblPr>
                <a:noFill/>
                <a:tableStyleId>{2E045B28-E799-49C0-82F5-A829A2976F85}</a:tableStyleId>
              </a:tblPr>
              <a:tblGrid>
                <a:gridCol w="701575">
                  <a:extLst>
                    <a:ext uri="{9D8B030D-6E8A-4147-A177-3AD203B41FA5}">
                      <a16:colId xmlns:a16="http://schemas.microsoft.com/office/drawing/2014/main" val="20000"/>
                    </a:ext>
                  </a:extLst>
                </a:gridCol>
                <a:gridCol w="1979075">
                  <a:extLst>
                    <a:ext uri="{9D8B030D-6E8A-4147-A177-3AD203B41FA5}">
                      <a16:colId xmlns:a16="http://schemas.microsoft.com/office/drawing/2014/main" val="20001"/>
                    </a:ext>
                  </a:extLst>
                </a:gridCol>
                <a:gridCol w="1968600">
                  <a:extLst>
                    <a:ext uri="{9D8B030D-6E8A-4147-A177-3AD203B41FA5}">
                      <a16:colId xmlns:a16="http://schemas.microsoft.com/office/drawing/2014/main" val="20002"/>
                    </a:ext>
                  </a:extLst>
                </a:gridCol>
                <a:gridCol w="1884825">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r>
                        <a:rPr lang="en" sz="1200" b="1"/>
                        <a:t>Grade Level</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Number of data points/ categories </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Collecting/ Displaying Data</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Questioning</a:t>
                      </a:r>
                      <a:endParaRPr sz="1200" b="1"/>
                    </a:p>
                  </a:txBody>
                  <a:tcPr marL="63500" marR="63500" marT="63500" marB="63500">
                    <a:solidFill>
                      <a:schemeClr val="dk1"/>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200" b="1"/>
                        <a:t>6th</a:t>
                      </a:r>
                      <a:endParaRPr sz="1200" b="1"/>
                    </a:p>
                  </a:txBody>
                  <a:tcPr marL="63500" marR="63500" marT="63500" marB="63500">
                    <a:solidFill>
                      <a:srgbClr val="EAD1DC"/>
                    </a:solidFill>
                  </a:tcPr>
                </a:tc>
                <a:tc>
                  <a:txBody>
                    <a:bodyPr/>
                    <a:lstStyle/>
                    <a:p>
                      <a:pPr marL="0" lvl="0" indent="0" algn="l" rtl="0">
                        <a:spcBef>
                          <a:spcPts val="0"/>
                        </a:spcBef>
                        <a:spcAft>
                          <a:spcPts val="0"/>
                        </a:spcAft>
                        <a:buNone/>
                      </a:pPr>
                      <a:r>
                        <a:rPr lang="en" sz="1200" i="1"/>
                        <a:t>Determine factors</a:t>
                      </a:r>
                      <a:r>
                        <a:rPr lang="en" sz="1200"/>
                        <a:t> that ensure that the data collected is </a:t>
                      </a:r>
                      <a:r>
                        <a:rPr lang="en" sz="1200" i="1" u="sng"/>
                        <a:t>a sample that is representative of a larger population</a:t>
                      </a:r>
                      <a:endParaRPr sz="1200" u="sng"/>
                    </a:p>
                  </a:txBody>
                  <a:tcPr marL="63500" marR="63500" marT="63500" marB="63500">
                    <a:solidFill>
                      <a:srgbClr val="EAD1DC"/>
                    </a:solidFill>
                  </a:tcPr>
                </a:tc>
                <a:tc>
                  <a:txBody>
                    <a:bodyPr/>
                    <a:lstStyle/>
                    <a:p>
                      <a:pPr marL="0" lvl="0" indent="0" algn="l" rtl="0">
                        <a:spcBef>
                          <a:spcPts val="0"/>
                        </a:spcBef>
                        <a:spcAft>
                          <a:spcPts val="0"/>
                        </a:spcAft>
                        <a:buNone/>
                      </a:pPr>
                      <a:r>
                        <a:rPr lang="en" sz="1200"/>
                        <a:t>Circle graphs (denominators of 12 or less or those that are factors of 100); </a:t>
                      </a:r>
                      <a:r>
                        <a:rPr lang="en" sz="1200" i="1"/>
                        <a:t> </a:t>
                      </a:r>
                      <a:r>
                        <a:rPr lang="en" sz="1200"/>
                        <a:t>justify which graphical representation best represents the data</a:t>
                      </a:r>
                      <a:endParaRPr sz="1200"/>
                    </a:p>
                  </a:txBody>
                  <a:tcPr marL="63500" marR="63500" marT="63500" marB="63500">
                    <a:solidFill>
                      <a:srgbClr val="EAD1DC"/>
                    </a:solidFill>
                  </a:tcPr>
                </a:tc>
                <a:tc>
                  <a:txBody>
                    <a:bodyPr/>
                    <a:lstStyle/>
                    <a:p>
                      <a:pPr marL="0" lvl="0" indent="0" algn="l" rtl="0">
                        <a:spcBef>
                          <a:spcPts val="0"/>
                        </a:spcBef>
                        <a:spcAft>
                          <a:spcPts val="0"/>
                        </a:spcAft>
                        <a:buNone/>
                      </a:pPr>
                      <a:r>
                        <a:rPr lang="en" sz="1200" i="1"/>
                        <a:t>Formulate questions </a:t>
                      </a:r>
                      <a:r>
                        <a:rPr lang="en" sz="1200"/>
                        <a:t>that require the collection or acquisition of data</a:t>
                      </a:r>
                      <a:endParaRPr sz="1200"/>
                    </a:p>
                    <a:p>
                      <a:pPr marL="0" lvl="0" indent="0" algn="l" rtl="0">
                        <a:spcBef>
                          <a:spcPts val="0"/>
                        </a:spcBef>
                        <a:spcAft>
                          <a:spcPts val="0"/>
                        </a:spcAft>
                        <a:buNone/>
                      </a:pPr>
                      <a:endParaRPr sz="1200" i="1"/>
                    </a:p>
                  </a:txBody>
                  <a:tcPr marL="63500" marR="63500" marT="63500" marB="63500">
                    <a:solidFill>
                      <a:srgbClr val="EAD1DC"/>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200" b="1"/>
                        <a:t>7th</a:t>
                      </a:r>
                      <a:endParaRPr sz="1200" b="1"/>
                    </a:p>
                  </a:txBody>
                  <a:tcPr marL="63500" marR="63500" marT="63500" marB="63500">
                    <a:solidFill>
                      <a:srgbClr val="D9D2E9"/>
                    </a:solidFill>
                  </a:tcPr>
                </a:tc>
                <a:tc>
                  <a:txBody>
                    <a:bodyPr/>
                    <a:lstStyle/>
                    <a:p>
                      <a:pPr marL="0" lvl="0" indent="0" algn="l" rtl="0">
                        <a:spcBef>
                          <a:spcPts val="0"/>
                        </a:spcBef>
                        <a:spcAft>
                          <a:spcPts val="0"/>
                        </a:spcAft>
                        <a:buNone/>
                      </a:pPr>
                      <a:r>
                        <a:rPr lang="en" sz="1200" i="1"/>
                        <a:t>Determine how </a:t>
                      </a:r>
                      <a:r>
                        <a:rPr lang="en" sz="1200" i="1" u="sng"/>
                        <a:t>sample size and randomness</a:t>
                      </a:r>
                      <a:r>
                        <a:rPr lang="en" sz="1200" i="1"/>
                        <a:t> </a:t>
                      </a:r>
                      <a:r>
                        <a:rPr lang="en" sz="1200"/>
                        <a:t>will ensure that the data collected is a sample that is </a:t>
                      </a:r>
                      <a:r>
                        <a:rPr lang="en" sz="1200" i="1"/>
                        <a:t>representative of a larger population</a:t>
                      </a:r>
                      <a:endParaRPr sz="1200"/>
                    </a:p>
                  </a:txBody>
                  <a:tcPr marL="63500" marR="63500" marT="63500" marB="63500">
                    <a:solidFill>
                      <a:srgbClr val="D9D2E9"/>
                    </a:solidFill>
                  </a:tcPr>
                </a:tc>
                <a:tc>
                  <a:txBody>
                    <a:bodyPr/>
                    <a:lstStyle/>
                    <a:p>
                      <a:pPr marL="0" lvl="0" indent="0" algn="l" rtl="0">
                        <a:spcBef>
                          <a:spcPts val="0"/>
                        </a:spcBef>
                        <a:spcAft>
                          <a:spcPts val="0"/>
                        </a:spcAft>
                        <a:buNone/>
                      </a:pPr>
                      <a:r>
                        <a:rPr lang="en" sz="1200"/>
                        <a:t>Histograms; justify which graphical representation best represents the data</a:t>
                      </a:r>
                      <a:endParaRPr sz="1200"/>
                    </a:p>
                  </a:txBody>
                  <a:tcPr marL="63500" marR="63500" marT="63500" marB="63500">
                    <a:solidFill>
                      <a:srgbClr val="D9D2E9"/>
                    </a:solidFill>
                  </a:tcPr>
                </a:tc>
                <a:tc>
                  <a:txBody>
                    <a:bodyPr/>
                    <a:lstStyle/>
                    <a:p>
                      <a:pPr marL="0" lvl="0" indent="0" algn="l" rtl="0">
                        <a:spcBef>
                          <a:spcPts val="0"/>
                        </a:spcBef>
                        <a:spcAft>
                          <a:spcPts val="0"/>
                        </a:spcAft>
                        <a:buNone/>
                      </a:pPr>
                      <a:r>
                        <a:rPr lang="en" sz="1200" i="1"/>
                        <a:t>Formulate questions </a:t>
                      </a:r>
                      <a:r>
                        <a:rPr lang="en" sz="1200"/>
                        <a:t>that require the collection or acquisition of data</a:t>
                      </a:r>
                      <a:endParaRPr sz="1200" i="1"/>
                    </a:p>
                  </a:txBody>
                  <a:tcPr marL="63500" marR="63500" marT="63500" marB="63500">
                    <a:solidFill>
                      <a:srgbClr val="D9D2E9"/>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200" b="1"/>
                        <a:t>8th</a:t>
                      </a:r>
                      <a:endParaRPr sz="1200" b="1"/>
                    </a:p>
                  </a:txBody>
                  <a:tcPr marL="63500" marR="63500" marT="63500" marB="63500">
                    <a:solidFill>
                      <a:srgbClr val="D9D2E9"/>
                    </a:solidFill>
                  </a:tcPr>
                </a:tc>
                <a:tc>
                  <a:txBody>
                    <a:bodyPr/>
                    <a:lstStyle/>
                    <a:p>
                      <a:pPr marL="0" lvl="0" indent="0" algn="l" rtl="0">
                        <a:spcBef>
                          <a:spcPts val="0"/>
                        </a:spcBef>
                        <a:spcAft>
                          <a:spcPts val="0"/>
                        </a:spcAft>
                        <a:buNone/>
                      </a:pPr>
                      <a:r>
                        <a:rPr lang="en" sz="1200"/>
                        <a:t>20 or fewer items in plots; Determine whether two events are </a:t>
                      </a:r>
                      <a:r>
                        <a:rPr lang="en" sz="1200" i="1" u="sng"/>
                        <a:t>independent or dependent</a:t>
                      </a:r>
                      <a:endParaRPr sz="1200" i="1" u="sng"/>
                    </a:p>
                    <a:p>
                      <a:pPr marL="0" lvl="0" indent="0" algn="l" rtl="0">
                        <a:spcBef>
                          <a:spcPts val="0"/>
                        </a:spcBef>
                        <a:spcAft>
                          <a:spcPts val="0"/>
                        </a:spcAft>
                        <a:buNone/>
                      </a:pPr>
                      <a:endParaRPr sz="1200"/>
                    </a:p>
                  </a:txBody>
                  <a:tcPr marL="63500" marR="63500" marT="63500" marB="63500">
                    <a:solidFill>
                      <a:srgbClr val="D9D2E9"/>
                    </a:solidFill>
                  </a:tcPr>
                </a:tc>
                <a:tc>
                  <a:txBody>
                    <a:bodyPr/>
                    <a:lstStyle/>
                    <a:p>
                      <a:pPr marL="0" lvl="0" indent="0" algn="l" rtl="0">
                        <a:spcBef>
                          <a:spcPts val="0"/>
                        </a:spcBef>
                        <a:spcAft>
                          <a:spcPts val="0"/>
                        </a:spcAft>
                        <a:buNone/>
                      </a:pPr>
                      <a:r>
                        <a:rPr lang="en" sz="1200"/>
                        <a:t>Box plots; scatterplots; describe how outliers affect data distribution; </a:t>
                      </a:r>
                      <a:r>
                        <a:rPr lang="en" sz="1200" i="1"/>
                        <a:t> </a:t>
                      </a:r>
                      <a:r>
                        <a:rPr lang="en" sz="1200"/>
                        <a:t>justify which graphical representation best represents the data</a:t>
                      </a:r>
                      <a:endParaRPr sz="1200"/>
                    </a:p>
                  </a:txBody>
                  <a:tcPr marL="63500" marR="63500" marT="63500" marB="63500">
                    <a:solidFill>
                      <a:srgbClr val="D9D2E9"/>
                    </a:solidFill>
                  </a:tcPr>
                </a:tc>
                <a:tc>
                  <a:txBody>
                    <a:bodyPr/>
                    <a:lstStyle/>
                    <a:p>
                      <a:pPr marL="0" lvl="0" indent="0" algn="l" rtl="0">
                        <a:spcBef>
                          <a:spcPts val="0"/>
                        </a:spcBef>
                        <a:spcAft>
                          <a:spcPts val="0"/>
                        </a:spcAft>
                        <a:buNone/>
                      </a:pPr>
                      <a:r>
                        <a:rPr lang="en" sz="1200" i="1"/>
                        <a:t>Formulate questions </a:t>
                      </a:r>
                      <a:r>
                        <a:rPr lang="en" sz="1200"/>
                        <a:t>that require the collection or acquisition of data;</a:t>
                      </a:r>
                      <a:r>
                        <a:rPr lang="en" sz="1200" i="1" u="sng"/>
                        <a:t>Identify components of graphical displays that can be misleading</a:t>
                      </a:r>
                      <a:r>
                        <a:rPr lang="en" sz="1200"/>
                        <a:t>  </a:t>
                      </a:r>
                      <a:endParaRPr sz="1200" i="1"/>
                    </a:p>
                  </a:txBody>
                  <a:tcPr marL="63500" marR="63500" marT="63500" marB="63500">
                    <a:solidFill>
                      <a:srgbClr val="D9D2E9"/>
                    </a:solidFill>
                  </a:tcPr>
                </a:tc>
                <a:extLst>
                  <a:ext uri="{0D108BD9-81ED-4DB2-BD59-A6C34878D82A}">
                    <a16:rowId xmlns:a16="http://schemas.microsoft.com/office/drawing/2014/main" val="10003"/>
                  </a:ext>
                </a:extLst>
              </a:tr>
            </a:tbl>
          </a:graphicData>
        </a:graphic>
      </p:graphicFrame>
      <p:sp>
        <p:nvSpPr>
          <p:cNvPr id="152" name="Google Shape;152;p23"/>
          <p:cNvSpPr txBox="1"/>
          <p:nvPr/>
        </p:nvSpPr>
        <p:spPr>
          <a:xfrm>
            <a:off x="2309350" y="0"/>
            <a:ext cx="44580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t>Middle School Application of the Data Cycle</a:t>
            </a:r>
            <a:endParaRPr sz="1200" b="1"/>
          </a:p>
          <a:p>
            <a:pPr marL="0" lvl="0" indent="0" algn="ctr" rtl="0">
              <a:lnSpc>
                <a:spcPct val="115000"/>
              </a:lnSpc>
              <a:spcBef>
                <a:spcPts val="0"/>
              </a:spcBef>
              <a:spcAft>
                <a:spcPts val="0"/>
              </a:spcAft>
              <a:buNone/>
            </a:pPr>
            <a:r>
              <a:rPr lang="en" sz="1200"/>
              <a:t>According to the 2023 VA Math SOLs</a:t>
            </a:r>
            <a:endParaRPr sz="12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56"/>
        <p:cNvGrpSpPr/>
        <p:nvPr/>
      </p:nvGrpSpPr>
      <p:grpSpPr>
        <a:xfrm>
          <a:off x="0" y="0"/>
          <a:ext cx="0" cy="0"/>
          <a:chOff x="0" y="0"/>
          <a:chExt cx="0" cy="0"/>
        </a:xfrm>
      </p:grpSpPr>
      <p:pic>
        <p:nvPicPr>
          <p:cNvPr id="157" name="Google Shape;157;p24" descr="Cyclist Silhouette Vector Clipart image - Free stock photo ..."/>
          <p:cNvPicPr preferRelativeResize="0"/>
          <p:nvPr/>
        </p:nvPicPr>
        <p:blipFill>
          <a:blip r:embed="rId3">
            <a:alphaModFix amt="62000"/>
          </a:blip>
          <a:stretch>
            <a:fillRect/>
          </a:stretch>
        </p:blipFill>
        <p:spPr>
          <a:xfrm rot="-535877">
            <a:off x="5316851" y="-1164975"/>
            <a:ext cx="5781500" cy="5143503"/>
          </a:xfrm>
          <a:prstGeom prst="rect">
            <a:avLst/>
          </a:prstGeom>
          <a:noFill/>
          <a:ln>
            <a:noFill/>
          </a:ln>
        </p:spPr>
      </p:pic>
      <p:sp>
        <p:nvSpPr>
          <p:cNvPr id="158" name="Google Shape;158;p24"/>
          <p:cNvSpPr txBox="1"/>
          <p:nvPr/>
        </p:nvSpPr>
        <p:spPr>
          <a:xfrm>
            <a:off x="68900" y="58000"/>
            <a:ext cx="6510000" cy="13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rPr>
              <a:t>Example of K-2nd Data Collection</a:t>
            </a:r>
            <a:endParaRPr sz="2400" b="1">
              <a:solidFill>
                <a:schemeClr val="lt1"/>
              </a:solidFill>
            </a:endParaRPr>
          </a:p>
        </p:txBody>
      </p:sp>
      <p:pic>
        <p:nvPicPr>
          <p:cNvPr id="159" name="Google Shape;159;p24"/>
          <p:cNvPicPr preferRelativeResize="0"/>
          <p:nvPr/>
        </p:nvPicPr>
        <p:blipFill>
          <a:blip r:embed="rId4">
            <a:alphaModFix/>
          </a:blip>
          <a:stretch>
            <a:fillRect/>
          </a:stretch>
        </p:blipFill>
        <p:spPr>
          <a:xfrm>
            <a:off x="162847" y="835325"/>
            <a:ext cx="5267401" cy="3472849"/>
          </a:xfrm>
          <a:prstGeom prst="rect">
            <a:avLst/>
          </a:prstGeom>
          <a:noFill/>
          <a:ln>
            <a:noFill/>
          </a:ln>
        </p:spPr>
      </p:pic>
      <p:pic>
        <p:nvPicPr>
          <p:cNvPr id="160" name="Google Shape;160;p24"/>
          <p:cNvPicPr preferRelativeResize="0"/>
          <p:nvPr/>
        </p:nvPicPr>
        <p:blipFill>
          <a:blip r:embed="rId5">
            <a:alphaModFix/>
          </a:blip>
          <a:stretch>
            <a:fillRect/>
          </a:stretch>
        </p:blipFill>
        <p:spPr>
          <a:xfrm>
            <a:off x="5648825" y="282225"/>
            <a:ext cx="3167198" cy="1988424"/>
          </a:xfrm>
          <a:prstGeom prst="rect">
            <a:avLst/>
          </a:prstGeom>
          <a:noFill/>
          <a:ln>
            <a:noFill/>
          </a:ln>
        </p:spPr>
      </p:pic>
      <p:pic>
        <p:nvPicPr>
          <p:cNvPr id="161" name="Google Shape;161;p24"/>
          <p:cNvPicPr preferRelativeResize="0"/>
          <p:nvPr/>
        </p:nvPicPr>
        <p:blipFill>
          <a:blip r:embed="rId6">
            <a:alphaModFix/>
          </a:blip>
          <a:stretch>
            <a:fillRect/>
          </a:stretch>
        </p:blipFill>
        <p:spPr>
          <a:xfrm>
            <a:off x="5648825" y="2339775"/>
            <a:ext cx="2226075" cy="2580825"/>
          </a:xfrm>
          <a:prstGeom prst="rect">
            <a:avLst/>
          </a:prstGeom>
          <a:noFill/>
          <a:ln>
            <a:noFill/>
          </a:ln>
        </p:spPr>
      </p:pic>
      <p:sp>
        <p:nvSpPr>
          <p:cNvPr id="162" name="Google Shape;162;p24"/>
          <p:cNvSpPr txBox="1"/>
          <p:nvPr/>
        </p:nvSpPr>
        <p:spPr>
          <a:xfrm>
            <a:off x="177700" y="4308175"/>
            <a:ext cx="5237700" cy="8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chemeClr val="lt1"/>
                </a:solidFill>
              </a:rPr>
              <a:t>Students tally squirrel behaviors as they observe them in nature.</a:t>
            </a:r>
            <a:endParaRPr sz="1800" i="1">
              <a:solidFill>
                <a:schemeClr val="lt1"/>
              </a:solidFill>
            </a:endParaRPr>
          </a:p>
        </p:txBody>
      </p:sp>
      <p:cxnSp>
        <p:nvCxnSpPr>
          <p:cNvPr id="163" name="Google Shape;163;p24"/>
          <p:cNvCxnSpPr/>
          <p:nvPr/>
        </p:nvCxnSpPr>
        <p:spPr>
          <a:xfrm flipH="1">
            <a:off x="799675" y="1786900"/>
            <a:ext cx="98700" cy="5034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24"/>
          <p:cNvCxnSpPr/>
          <p:nvPr/>
        </p:nvCxnSpPr>
        <p:spPr>
          <a:xfrm flipH="1">
            <a:off x="2556825" y="3297375"/>
            <a:ext cx="39600" cy="5529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24"/>
          <p:cNvCxnSpPr/>
          <p:nvPr/>
        </p:nvCxnSpPr>
        <p:spPr>
          <a:xfrm flipH="1">
            <a:off x="2379125" y="3366475"/>
            <a:ext cx="39600" cy="5331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24"/>
          <p:cNvCxnSpPr/>
          <p:nvPr/>
        </p:nvCxnSpPr>
        <p:spPr>
          <a:xfrm flipH="1">
            <a:off x="1026625" y="1885625"/>
            <a:ext cx="39600" cy="4443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24"/>
          <p:cNvCxnSpPr/>
          <p:nvPr/>
        </p:nvCxnSpPr>
        <p:spPr>
          <a:xfrm flipH="1">
            <a:off x="622000" y="1865875"/>
            <a:ext cx="88800" cy="4839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24"/>
          <p:cNvCxnSpPr/>
          <p:nvPr/>
        </p:nvCxnSpPr>
        <p:spPr>
          <a:xfrm flipH="1">
            <a:off x="1164850" y="1994225"/>
            <a:ext cx="29700" cy="3948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24"/>
          <p:cNvCxnSpPr/>
          <p:nvPr/>
        </p:nvCxnSpPr>
        <p:spPr>
          <a:xfrm>
            <a:off x="602225" y="1915250"/>
            <a:ext cx="641700" cy="4443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24"/>
          <p:cNvCxnSpPr/>
          <p:nvPr/>
        </p:nvCxnSpPr>
        <p:spPr>
          <a:xfrm flipH="1">
            <a:off x="4037875" y="1865875"/>
            <a:ext cx="78900" cy="552900"/>
          </a:xfrm>
          <a:prstGeom prst="straightConnector1">
            <a:avLst/>
          </a:prstGeom>
          <a:noFill/>
          <a:ln w="9525" cap="flat" cmpd="sng">
            <a:solidFill>
              <a:schemeClr val="dk2"/>
            </a:solidFill>
            <a:prstDash val="solid"/>
            <a:round/>
            <a:headEnd type="none" w="med" len="med"/>
            <a:tailEnd type="none" w="med" len="med"/>
          </a:ln>
        </p:spPr>
      </p:cxnSp>
      <p:sp>
        <p:nvSpPr>
          <p:cNvPr id="171" name="Google Shape;171;p24"/>
          <p:cNvSpPr txBox="1"/>
          <p:nvPr/>
        </p:nvSpPr>
        <p:spPr>
          <a:xfrm>
            <a:off x="7944825" y="2845238"/>
            <a:ext cx="1299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a:solidFill>
                  <a:schemeClr val="lt1"/>
                </a:solidFill>
              </a:rPr>
              <a:t>Option: Submit results to Project Squirrel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75"/>
        <p:cNvGrpSpPr/>
        <p:nvPr/>
      </p:nvGrpSpPr>
      <p:grpSpPr>
        <a:xfrm>
          <a:off x="0" y="0"/>
          <a:ext cx="0" cy="0"/>
          <a:chOff x="0" y="0"/>
          <a:chExt cx="0" cy="0"/>
        </a:xfrm>
      </p:grpSpPr>
      <p:pic>
        <p:nvPicPr>
          <p:cNvPr id="176" name="Google Shape;176;p25" descr="Cyclist Silhouette Vector Clipart image - Free stock photo ..."/>
          <p:cNvPicPr preferRelativeResize="0"/>
          <p:nvPr/>
        </p:nvPicPr>
        <p:blipFill>
          <a:blip r:embed="rId3">
            <a:alphaModFix amt="62000"/>
          </a:blip>
          <a:stretch>
            <a:fillRect/>
          </a:stretch>
        </p:blipFill>
        <p:spPr>
          <a:xfrm rot="-535877">
            <a:off x="1681251" y="-104575"/>
            <a:ext cx="5781500" cy="5143503"/>
          </a:xfrm>
          <a:prstGeom prst="rect">
            <a:avLst/>
          </a:prstGeom>
          <a:noFill/>
          <a:ln>
            <a:noFill/>
          </a:ln>
        </p:spPr>
      </p:pic>
      <p:sp>
        <p:nvSpPr>
          <p:cNvPr id="177" name="Google Shape;177;p25"/>
          <p:cNvSpPr txBox="1"/>
          <p:nvPr/>
        </p:nvSpPr>
        <p:spPr>
          <a:xfrm>
            <a:off x="75150" y="121875"/>
            <a:ext cx="7569000" cy="41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rPr>
              <a:t>Let’s head outside to observe squirrel behavior!</a:t>
            </a:r>
            <a:endParaRPr sz="3000">
              <a:solidFill>
                <a:schemeClr val="lt1"/>
              </a:solidFill>
            </a:endParaRPr>
          </a:p>
          <a:p>
            <a:pPr marL="0" lvl="0" indent="0" algn="l" rtl="0">
              <a:spcBef>
                <a:spcPts val="0"/>
              </a:spcBef>
              <a:spcAft>
                <a:spcPts val="0"/>
              </a:spcAft>
              <a:buNone/>
            </a:pPr>
            <a:endParaRPr sz="3000">
              <a:solidFill>
                <a:schemeClr val="lt1"/>
              </a:solidFill>
            </a:endParaRPr>
          </a:p>
          <a:p>
            <a:pPr marL="0" lvl="0" indent="0" algn="l" rtl="0">
              <a:spcBef>
                <a:spcPts val="0"/>
              </a:spcBef>
              <a:spcAft>
                <a:spcPts val="0"/>
              </a:spcAft>
              <a:buNone/>
            </a:pPr>
            <a:r>
              <a:rPr lang="en" sz="3000">
                <a:solidFill>
                  <a:schemeClr val="lt1"/>
                </a:solidFill>
              </a:rPr>
              <a:t>Activity expectations:</a:t>
            </a:r>
            <a:endParaRPr sz="3000">
              <a:solidFill>
                <a:schemeClr val="lt1"/>
              </a:solidFill>
            </a:endParaRPr>
          </a:p>
          <a:p>
            <a:pPr marL="457200" lvl="0" indent="-419100" algn="l" rtl="0">
              <a:spcBef>
                <a:spcPts val="0"/>
              </a:spcBef>
              <a:spcAft>
                <a:spcPts val="0"/>
              </a:spcAft>
              <a:buClr>
                <a:schemeClr val="lt1"/>
              </a:buClr>
              <a:buSzPts val="3000"/>
              <a:buChar char="●"/>
            </a:pPr>
            <a:r>
              <a:rPr lang="en" sz="3000">
                <a:solidFill>
                  <a:schemeClr val="lt1"/>
                </a:solidFill>
              </a:rPr>
              <a:t>Collect data as a K-2nd grader.</a:t>
            </a:r>
            <a:endParaRPr sz="3000">
              <a:solidFill>
                <a:schemeClr val="lt1"/>
              </a:solidFill>
            </a:endParaRPr>
          </a:p>
          <a:p>
            <a:pPr marL="457200" lvl="0" indent="-419100" algn="l" rtl="0">
              <a:spcBef>
                <a:spcPts val="0"/>
              </a:spcBef>
              <a:spcAft>
                <a:spcPts val="0"/>
              </a:spcAft>
              <a:buClr>
                <a:schemeClr val="lt1"/>
              </a:buClr>
              <a:buSzPts val="3000"/>
              <a:buChar char="●"/>
            </a:pPr>
            <a:r>
              <a:rPr lang="en" sz="3000">
                <a:solidFill>
                  <a:schemeClr val="lt1"/>
                </a:solidFill>
              </a:rPr>
              <a:t>Discussion: How could this activity be adapted for a 3rd-5th grader? 6th-8th grader? High Schooler?</a:t>
            </a:r>
            <a:endParaRPr sz="3000">
              <a:solidFill>
                <a:schemeClr val="lt1"/>
              </a:solidFill>
            </a:endParaRPr>
          </a:p>
          <a:p>
            <a:pPr marL="0" lvl="0" indent="0" algn="l" rtl="0">
              <a:spcBef>
                <a:spcPts val="0"/>
              </a:spcBef>
              <a:spcAft>
                <a:spcPts val="0"/>
              </a:spcAft>
              <a:buNone/>
            </a:pPr>
            <a:endParaRPr sz="1800">
              <a:solidFill>
                <a:schemeClr val="lt2"/>
              </a:solidFill>
            </a:endParaRPr>
          </a:p>
        </p:txBody>
      </p:sp>
      <p:pic>
        <p:nvPicPr>
          <p:cNvPr id="178" name="Google Shape;178;p25"/>
          <p:cNvPicPr preferRelativeResize="0"/>
          <p:nvPr/>
        </p:nvPicPr>
        <p:blipFill>
          <a:blip r:embed="rId4">
            <a:alphaModFix/>
          </a:blip>
          <a:stretch>
            <a:fillRect/>
          </a:stretch>
        </p:blipFill>
        <p:spPr>
          <a:xfrm rot="1173695">
            <a:off x="6509774" y="3434967"/>
            <a:ext cx="4152533" cy="27377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82"/>
        <p:cNvGrpSpPr/>
        <p:nvPr/>
      </p:nvGrpSpPr>
      <p:grpSpPr>
        <a:xfrm>
          <a:off x="0" y="0"/>
          <a:ext cx="0" cy="0"/>
          <a:chOff x="0" y="0"/>
          <a:chExt cx="0" cy="0"/>
        </a:xfrm>
      </p:grpSpPr>
      <p:pic>
        <p:nvPicPr>
          <p:cNvPr id="183" name="Google Shape;183;p26" descr="Cyclist Silhouette Vector Clipart image - Free stock photo ..."/>
          <p:cNvPicPr preferRelativeResize="0"/>
          <p:nvPr/>
        </p:nvPicPr>
        <p:blipFill>
          <a:blip r:embed="rId3">
            <a:alphaModFix amt="62000"/>
          </a:blip>
          <a:stretch>
            <a:fillRect/>
          </a:stretch>
        </p:blipFill>
        <p:spPr>
          <a:xfrm rot="-535877">
            <a:off x="3184426" y="-641750"/>
            <a:ext cx="5781500" cy="5143503"/>
          </a:xfrm>
          <a:prstGeom prst="rect">
            <a:avLst/>
          </a:prstGeom>
          <a:noFill/>
          <a:ln>
            <a:noFill/>
          </a:ln>
        </p:spPr>
      </p:pic>
      <p:sp>
        <p:nvSpPr>
          <p:cNvPr id="184" name="Google Shape;184;p26"/>
          <p:cNvSpPr txBox="1"/>
          <p:nvPr/>
        </p:nvSpPr>
        <p:spPr>
          <a:xfrm>
            <a:off x="246800" y="138200"/>
            <a:ext cx="690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rPr>
              <a:t>Example of 2nd-3rd Grade Data Collection</a:t>
            </a:r>
            <a:endParaRPr/>
          </a:p>
        </p:txBody>
      </p:sp>
      <p:pic>
        <p:nvPicPr>
          <p:cNvPr id="185" name="Google Shape;185;p26"/>
          <p:cNvPicPr preferRelativeResize="0"/>
          <p:nvPr/>
        </p:nvPicPr>
        <p:blipFill>
          <a:blip r:embed="rId4">
            <a:alphaModFix/>
          </a:blip>
          <a:stretch>
            <a:fillRect/>
          </a:stretch>
        </p:blipFill>
        <p:spPr>
          <a:xfrm>
            <a:off x="7309800" y="152400"/>
            <a:ext cx="1636036" cy="4838701"/>
          </a:xfrm>
          <a:prstGeom prst="rect">
            <a:avLst/>
          </a:prstGeom>
          <a:noFill/>
          <a:ln>
            <a:noFill/>
          </a:ln>
        </p:spPr>
      </p:pic>
      <p:pic>
        <p:nvPicPr>
          <p:cNvPr id="186" name="Google Shape;186;p26"/>
          <p:cNvPicPr preferRelativeResize="0"/>
          <p:nvPr/>
        </p:nvPicPr>
        <p:blipFill>
          <a:blip r:embed="rId5">
            <a:alphaModFix/>
          </a:blip>
          <a:stretch>
            <a:fillRect/>
          </a:stretch>
        </p:blipFill>
        <p:spPr>
          <a:xfrm>
            <a:off x="4572000" y="1426450"/>
            <a:ext cx="2582250" cy="2843975"/>
          </a:xfrm>
          <a:prstGeom prst="rect">
            <a:avLst/>
          </a:prstGeom>
          <a:noFill/>
          <a:ln>
            <a:noFill/>
          </a:ln>
        </p:spPr>
      </p:pic>
      <p:pic>
        <p:nvPicPr>
          <p:cNvPr id="187" name="Google Shape;187;p26"/>
          <p:cNvPicPr preferRelativeResize="0"/>
          <p:nvPr/>
        </p:nvPicPr>
        <p:blipFill>
          <a:blip r:embed="rId6">
            <a:alphaModFix/>
          </a:blip>
          <a:stretch>
            <a:fillRect/>
          </a:stretch>
        </p:blipFill>
        <p:spPr>
          <a:xfrm>
            <a:off x="86450" y="634941"/>
            <a:ext cx="4279351" cy="3635484"/>
          </a:xfrm>
          <a:prstGeom prst="rect">
            <a:avLst/>
          </a:prstGeom>
          <a:noFill/>
          <a:ln>
            <a:noFill/>
          </a:ln>
        </p:spPr>
      </p:pic>
      <p:sp>
        <p:nvSpPr>
          <p:cNvPr id="188" name="Google Shape;188;p26"/>
          <p:cNvSpPr txBox="1"/>
          <p:nvPr/>
        </p:nvSpPr>
        <p:spPr>
          <a:xfrm>
            <a:off x="163150" y="4389850"/>
            <a:ext cx="6820800" cy="6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chemeClr val="lt1"/>
                </a:solidFill>
              </a:rPr>
              <a:t>Students collect insects in the pollination garden and create a class bar graph displaying their data.</a:t>
            </a:r>
            <a:endParaRPr sz="1800" i="1">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92"/>
        <p:cNvGrpSpPr/>
        <p:nvPr/>
      </p:nvGrpSpPr>
      <p:grpSpPr>
        <a:xfrm>
          <a:off x="0" y="0"/>
          <a:ext cx="0" cy="0"/>
          <a:chOff x="0" y="0"/>
          <a:chExt cx="0" cy="0"/>
        </a:xfrm>
      </p:grpSpPr>
      <p:pic>
        <p:nvPicPr>
          <p:cNvPr id="193" name="Google Shape;193;p27" descr="Cyclist Silhouette Vector Clipart image - Free stock photo ..."/>
          <p:cNvPicPr preferRelativeResize="0"/>
          <p:nvPr/>
        </p:nvPicPr>
        <p:blipFill>
          <a:blip r:embed="rId3">
            <a:alphaModFix amt="62000"/>
          </a:blip>
          <a:stretch>
            <a:fillRect/>
          </a:stretch>
        </p:blipFill>
        <p:spPr>
          <a:xfrm rot="-535877">
            <a:off x="2998276" y="-613825"/>
            <a:ext cx="5781500" cy="5143503"/>
          </a:xfrm>
          <a:prstGeom prst="rect">
            <a:avLst/>
          </a:prstGeom>
          <a:noFill/>
          <a:ln>
            <a:noFill/>
          </a:ln>
        </p:spPr>
      </p:pic>
      <p:sp>
        <p:nvSpPr>
          <p:cNvPr id="194" name="Google Shape;194;p27"/>
          <p:cNvSpPr txBox="1"/>
          <p:nvPr/>
        </p:nvSpPr>
        <p:spPr>
          <a:xfrm>
            <a:off x="49350" y="0"/>
            <a:ext cx="706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rPr>
              <a:t>Example of 3rd-4th Grade Data Collection</a:t>
            </a:r>
            <a:endParaRPr/>
          </a:p>
        </p:txBody>
      </p:sp>
      <p:pic>
        <p:nvPicPr>
          <p:cNvPr id="195" name="Google Shape;195;p27"/>
          <p:cNvPicPr preferRelativeResize="0"/>
          <p:nvPr/>
        </p:nvPicPr>
        <p:blipFill>
          <a:blip r:embed="rId4">
            <a:alphaModFix/>
          </a:blip>
          <a:stretch>
            <a:fillRect/>
          </a:stretch>
        </p:blipFill>
        <p:spPr>
          <a:xfrm>
            <a:off x="286301" y="633075"/>
            <a:ext cx="3571549" cy="4418176"/>
          </a:xfrm>
          <a:prstGeom prst="rect">
            <a:avLst/>
          </a:prstGeom>
          <a:noFill/>
          <a:ln>
            <a:noFill/>
          </a:ln>
        </p:spPr>
      </p:pic>
      <p:pic>
        <p:nvPicPr>
          <p:cNvPr id="196" name="Google Shape;196;p27"/>
          <p:cNvPicPr preferRelativeResize="0"/>
          <p:nvPr/>
        </p:nvPicPr>
        <p:blipFill>
          <a:blip r:embed="rId5">
            <a:alphaModFix/>
          </a:blip>
          <a:stretch>
            <a:fillRect/>
          </a:stretch>
        </p:blipFill>
        <p:spPr>
          <a:xfrm>
            <a:off x="6320323" y="138200"/>
            <a:ext cx="2710750" cy="3391775"/>
          </a:xfrm>
          <a:prstGeom prst="rect">
            <a:avLst/>
          </a:prstGeom>
          <a:noFill/>
          <a:ln>
            <a:noFill/>
          </a:ln>
        </p:spPr>
      </p:pic>
      <p:pic>
        <p:nvPicPr>
          <p:cNvPr id="197" name="Google Shape;197;p27"/>
          <p:cNvPicPr preferRelativeResize="0"/>
          <p:nvPr/>
        </p:nvPicPr>
        <p:blipFill>
          <a:blip r:embed="rId6">
            <a:alphaModFix/>
          </a:blip>
          <a:stretch>
            <a:fillRect/>
          </a:stretch>
        </p:blipFill>
        <p:spPr>
          <a:xfrm>
            <a:off x="4093300" y="2287100"/>
            <a:ext cx="2965450" cy="2600951"/>
          </a:xfrm>
          <a:prstGeom prst="rect">
            <a:avLst/>
          </a:prstGeom>
          <a:noFill/>
          <a:ln>
            <a:noFill/>
          </a:ln>
        </p:spPr>
      </p:pic>
      <p:sp>
        <p:nvSpPr>
          <p:cNvPr id="198" name="Google Shape;198;p27"/>
          <p:cNvSpPr txBox="1"/>
          <p:nvPr/>
        </p:nvSpPr>
        <p:spPr>
          <a:xfrm>
            <a:off x="4047975" y="660425"/>
            <a:ext cx="2152200" cy="14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chemeClr val="lt1"/>
                </a:solidFill>
              </a:rPr>
              <a:t>Students record the birds they identify during a birding walk.</a:t>
            </a:r>
            <a:endParaRPr sz="1800">
              <a:solidFill>
                <a:schemeClr val="lt2"/>
              </a:solidFill>
            </a:endParaRPr>
          </a:p>
        </p:txBody>
      </p:sp>
      <p:sp>
        <p:nvSpPr>
          <p:cNvPr id="199" name="Google Shape;199;p27"/>
          <p:cNvSpPr txBox="1"/>
          <p:nvPr/>
        </p:nvSpPr>
        <p:spPr>
          <a:xfrm>
            <a:off x="7058750" y="3452275"/>
            <a:ext cx="21522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lt1"/>
                </a:solidFill>
              </a:rPr>
              <a:t>Students create a graph based on their data.</a:t>
            </a:r>
            <a:endParaRPr sz="1700" i="1">
              <a:solidFill>
                <a:schemeClr val="lt1"/>
              </a:solidFill>
            </a:endParaRPr>
          </a:p>
          <a:p>
            <a:pPr marL="0" lvl="0" indent="0" algn="l" rtl="0">
              <a:spcBef>
                <a:spcPts val="0"/>
              </a:spcBef>
              <a:spcAft>
                <a:spcPts val="0"/>
              </a:spcAft>
              <a:buNone/>
            </a:pPr>
            <a:endParaRPr sz="1700" i="1">
              <a:solidFill>
                <a:schemeClr val="lt1"/>
              </a:solidFill>
            </a:endParaRPr>
          </a:p>
          <a:p>
            <a:pPr marL="0" lvl="0" indent="0" algn="l" rtl="0">
              <a:spcBef>
                <a:spcPts val="0"/>
              </a:spcBef>
              <a:spcAft>
                <a:spcPts val="0"/>
              </a:spcAft>
              <a:buNone/>
            </a:pPr>
            <a:r>
              <a:rPr lang="en" sz="1700" i="1">
                <a:solidFill>
                  <a:schemeClr val="lt1"/>
                </a:solidFill>
              </a:rPr>
              <a:t>Option: Submit results to eBird.</a:t>
            </a:r>
            <a:endParaRPr sz="1700" i="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203"/>
        <p:cNvGrpSpPr/>
        <p:nvPr/>
      </p:nvGrpSpPr>
      <p:grpSpPr>
        <a:xfrm>
          <a:off x="0" y="0"/>
          <a:ext cx="0" cy="0"/>
          <a:chOff x="0" y="0"/>
          <a:chExt cx="0" cy="0"/>
        </a:xfrm>
      </p:grpSpPr>
      <p:pic>
        <p:nvPicPr>
          <p:cNvPr id="204" name="Google Shape;204;p28" descr="Cyclist Silhouette Vector Clipart image - Free stock photo ..."/>
          <p:cNvPicPr preferRelativeResize="0"/>
          <p:nvPr/>
        </p:nvPicPr>
        <p:blipFill>
          <a:blip r:embed="rId3">
            <a:alphaModFix amt="62000"/>
          </a:blip>
          <a:stretch>
            <a:fillRect/>
          </a:stretch>
        </p:blipFill>
        <p:spPr>
          <a:xfrm rot="-535877">
            <a:off x="-516274" y="-317650"/>
            <a:ext cx="5781500" cy="5143503"/>
          </a:xfrm>
          <a:prstGeom prst="rect">
            <a:avLst/>
          </a:prstGeom>
          <a:noFill/>
          <a:ln>
            <a:noFill/>
          </a:ln>
        </p:spPr>
      </p:pic>
      <p:sp>
        <p:nvSpPr>
          <p:cNvPr id="205" name="Google Shape;205;p28"/>
          <p:cNvSpPr txBox="1"/>
          <p:nvPr/>
        </p:nvSpPr>
        <p:spPr>
          <a:xfrm>
            <a:off x="-552850" y="0"/>
            <a:ext cx="5755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rPr>
              <a:t>Example of 6th Grade </a:t>
            </a:r>
            <a:endParaRPr sz="2400" b="1">
              <a:solidFill>
                <a:schemeClr val="lt1"/>
              </a:solidFill>
            </a:endParaRPr>
          </a:p>
          <a:p>
            <a:pPr marL="0" lvl="0" indent="0" algn="ctr" rtl="0">
              <a:spcBef>
                <a:spcPts val="0"/>
              </a:spcBef>
              <a:spcAft>
                <a:spcPts val="0"/>
              </a:spcAft>
              <a:buNone/>
            </a:pPr>
            <a:r>
              <a:rPr lang="en" sz="2400" b="1">
                <a:solidFill>
                  <a:schemeClr val="lt1"/>
                </a:solidFill>
              </a:rPr>
              <a:t>Data Collection</a:t>
            </a:r>
            <a:endParaRPr/>
          </a:p>
        </p:txBody>
      </p:sp>
      <p:pic>
        <p:nvPicPr>
          <p:cNvPr id="206" name="Google Shape;206;p28"/>
          <p:cNvPicPr preferRelativeResize="0"/>
          <p:nvPr/>
        </p:nvPicPr>
        <p:blipFill>
          <a:blip r:embed="rId4">
            <a:alphaModFix/>
          </a:blip>
          <a:stretch>
            <a:fillRect/>
          </a:stretch>
        </p:blipFill>
        <p:spPr>
          <a:xfrm>
            <a:off x="4446950" y="49325"/>
            <a:ext cx="3968712" cy="4957174"/>
          </a:xfrm>
          <a:prstGeom prst="rect">
            <a:avLst/>
          </a:prstGeom>
          <a:noFill/>
          <a:ln>
            <a:noFill/>
          </a:ln>
        </p:spPr>
      </p:pic>
      <p:pic>
        <p:nvPicPr>
          <p:cNvPr id="207" name="Google Shape;207;p28"/>
          <p:cNvPicPr preferRelativeResize="0"/>
          <p:nvPr/>
        </p:nvPicPr>
        <p:blipFill>
          <a:blip r:embed="rId5">
            <a:alphaModFix/>
          </a:blip>
          <a:stretch>
            <a:fillRect/>
          </a:stretch>
        </p:blipFill>
        <p:spPr>
          <a:xfrm>
            <a:off x="495625" y="797125"/>
            <a:ext cx="3390725" cy="3208599"/>
          </a:xfrm>
          <a:prstGeom prst="rect">
            <a:avLst/>
          </a:prstGeom>
          <a:noFill/>
          <a:ln>
            <a:noFill/>
          </a:ln>
        </p:spPr>
      </p:pic>
      <p:sp>
        <p:nvSpPr>
          <p:cNvPr id="208" name="Google Shape;208;p28"/>
          <p:cNvSpPr txBox="1"/>
          <p:nvPr/>
        </p:nvSpPr>
        <p:spPr>
          <a:xfrm>
            <a:off x="183050" y="4005725"/>
            <a:ext cx="4283700" cy="10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i="1">
                <a:solidFill>
                  <a:schemeClr val="lt1"/>
                </a:solidFill>
              </a:rPr>
              <a:t>Students record the quality of water based on the pollution tolerance of macros they identified. Students create a graph to represent their data. Macro data is submitted to DWR. </a:t>
            </a:r>
            <a:endParaRPr sz="1500">
              <a:solidFill>
                <a:schemeClr val="l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212"/>
        <p:cNvGrpSpPr/>
        <p:nvPr/>
      </p:nvGrpSpPr>
      <p:grpSpPr>
        <a:xfrm>
          <a:off x="0" y="0"/>
          <a:ext cx="0" cy="0"/>
          <a:chOff x="0" y="0"/>
          <a:chExt cx="0" cy="0"/>
        </a:xfrm>
      </p:grpSpPr>
      <p:pic>
        <p:nvPicPr>
          <p:cNvPr id="213" name="Google Shape;213;p29" descr="Cyclist Silhouette Vector Clipart image - Free stock photo ..."/>
          <p:cNvPicPr preferRelativeResize="0"/>
          <p:nvPr/>
        </p:nvPicPr>
        <p:blipFill>
          <a:blip r:embed="rId3">
            <a:alphaModFix amt="62000"/>
          </a:blip>
          <a:stretch>
            <a:fillRect/>
          </a:stretch>
        </p:blipFill>
        <p:spPr>
          <a:xfrm rot="-535877">
            <a:off x="-516274" y="-317650"/>
            <a:ext cx="5781500" cy="5143503"/>
          </a:xfrm>
          <a:prstGeom prst="rect">
            <a:avLst/>
          </a:prstGeom>
          <a:noFill/>
          <a:ln>
            <a:noFill/>
          </a:ln>
        </p:spPr>
      </p:pic>
      <p:sp>
        <p:nvSpPr>
          <p:cNvPr id="214" name="Google Shape;214;p29"/>
          <p:cNvSpPr txBox="1"/>
          <p:nvPr/>
        </p:nvSpPr>
        <p:spPr>
          <a:xfrm>
            <a:off x="1806625" y="0"/>
            <a:ext cx="5696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rPr>
              <a:t>Example of 8th Grade Data Collection</a:t>
            </a:r>
            <a:endParaRPr/>
          </a:p>
        </p:txBody>
      </p:sp>
      <p:pic>
        <p:nvPicPr>
          <p:cNvPr id="215" name="Google Shape;215;p29"/>
          <p:cNvPicPr preferRelativeResize="0"/>
          <p:nvPr/>
        </p:nvPicPr>
        <p:blipFill>
          <a:blip r:embed="rId4">
            <a:alphaModFix/>
          </a:blip>
          <a:stretch>
            <a:fillRect/>
          </a:stretch>
        </p:blipFill>
        <p:spPr>
          <a:xfrm>
            <a:off x="543900" y="496587"/>
            <a:ext cx="3854350" cy="3945675"/>
          </a:xfrm>
          <a:prstGeom prst="rect">
            <a:avLst/>
          </a:prstGeom>
          <a:noFill/>
          <a:ln>
            <a:noFill/>
          </a:ln>
        </p:spPr>
      </p:pic>
      <p:pic>
        <p:nvPicPr>
          <p:cNvPr id="216" name="Google Shape;216;p29"/>
          <p:cNvPicPr preferRelativeResize="0"/>
          <p:nvPr/>
        </p:nvPicPr>
        <p:blipFill>
          <a:blip r:embed="rId5">
            <a:alphaModFix/>
          </a:blip>
          <a:stretch>
            <a:fillRect/>
          </a:stretch>
        </p:blipFill>
        <p:spPr>
          <a:xfrm>
            <a:off x="4529325" y="496575"/>
            <a:ext cx="3968024" cy="4548400"/>
          </a:xfrm>
          <a:prstGeom prst="rect">
            <a:avLst/>
          </a:prstGeom>
          <a:noFill/>
          <a:ln>
            <a:noFill/>
          </a:ln>
        </p:spPr>
      </p:pic>
      <p:sp>
        <p:nvSpPr>
          <p:cNvPr id="217" name="Google Shape;217;p29"/>
          <p:cNvSpPr txBox="1"/>
          <p:nvPr/>
        </p:nvSpPr>
        <p:spPr>
          <a:xfrm>
            <a:off x="125075" y="4397600"/>
            <a:ext cx="4498800" cy="1002300"/>
          </a:xfrm>
          <a:prstGeom prst="rect">
            <a:avLst/>
          </a:prstGeom>
          <a:noFill/>
          <a:ln>
            <a:noFill/>
          </a:ln>
        </p:spPr>
        <p:txBody>
          <a:bodyPr spcFirstLastPara="1" wrap="square" lIns="91425" tIns="91425" rIns="91425" bIns="91425" anchor="t" anchorCtr="0">
            <a:noAutofit/>
          </a:bodyPr>
          <a:lstStyle/>
          <a:p>
            <a:r>
              <a:rPr lang="en" sz="1800" i="1" dirty="0">
                <a:solidFill>
                  <a:schemeClr val="lt1"/>
                </a:solidFill>
              </a:rPr>
              <a:t>Project Budburst is a Community Scientist Project of the Chicago Botanical Garden. </a:t>
            </a:r>
            <a:endParaRPr sz="1800" dirty="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221"/>
        <p:cNvGrpSpPr/>
        <p:nvPr/>
      </p:nvGrpSpPr>
      <p:grpSpPr>
        <a:xfrm>
          <a:off x="0" y="0"/>
          <a:ext cx="0" cy="0"/>
          <a:chOff x="0" y="0"/>
          <a:chExt cx="0" cy="0"/>
        </a:xfrm>
      </p:grpSpPr>
      <p:pic>
        <p:nvPicPr>
          <p:cNvPr id="222" name="Google Shape;222;p30" descr="Cyclist Silhouette Vector Clipart image - Free stock photo ..."/>
          <p:cNvPicPr preferRelativeResize="0"/>
          <p:nvPr/>
        </p:nvPicPr>
        <p:blipFill>
          <a:blip r:embed="rId3">
            <a:alphaModFix amt="62000"/>
          </a:blip>
          <a:stretch>
            <a:fillRect/>
          </a:stretch>
        </p:blipFill>
        <p:spPr>
          <a:xfrm rot="-535877">
            <a:off x="1681251" y="-104575"/>
            <a:ext cx="5781500" cy="5143503"/>
          </a:xfrm>
          <a:prstGeom prst="rect">
            <a:avLst/>
          </a:prstGeom>
          <a:noFill/>
          <a:ln>
            <a:noFill/>
          </a:ln>
        </p:spPr>
      </p:pic>
      <p:sp>
        <p:nvSpPr>
          <p:cNvPr id="223" name="Google Shape;223;p30"/>
          <p:cNvSpPr txBox="1"/>
          <p:nvPr/>
        </p:nvSpPr>
        <p:spPr>
          <a:xfrm>
            <a:off x="185350" y="128375"/>
            <a:ext cx="3921600" cy="10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solidFill>
                  <a:schemeClr val="lt1"/>
                </a:solidFill>
              </a:rPr>
              <a:t>Blandy Eco Explorers </a:t>
            </a:r>
            <a:endParaRPr sz="2700" b="1">
              <a:solidFill>
                <a:schemeClr val="lt1"/>
              </a:solidFill>
            </a:endParaRPr>
          </a:p>
          <a:p>
            <a:pPr marL="0" lvl="0" indent="0" algn="ctr" rtl="0">
              <a:spcBef>
                <a:spcPts val="0"/>
              </a:spcBef>
              <a:spcAft>
                <a:spcPts val="0"/>
              </a:spcAft>
              <a:buNone/>
            </a:pPr>
            <a:r>
              <a:rPr lang="en" sz="2700" b="1">
                <a:solidFill>
                  <a:schemeClr val="lt1"/>
                </a:solidFill>
              </a:rPr>
              <a:t>Camp</a:t>
            </a:r>
            <a:endParaRPr sz="2700" b="1">
              <a:solidFill>
                <a:schemeClr val="lt1"/>
              </a:solidFill>
            </a:endParaRPr>
          </a:p>
        </p:txBody>
      </p:sp>
      <p:sp>
        <p:nvSpPr>
          <p:cNvPr id="224" name="Google Shape;224;p30"/>
          <p:cNvSpPr txBox="1"/>
          <p:nvPr/>
        </p:nvSpPr>
        <p:spPr>
          <a:xfrm>
            <a:off x="108600" y="1054225"/>
            <a:ext cx="5133900" cy="37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Campers in 6th-8th grade spend one week out of the summer completing an ecological research project. A research forum takes place at the end of the week when they share their results to parents, Blandy staff, and visiting scientists. They work in small groups:</a:t>
            </a:r>
            <a:endParaRPr sz="1800">
              <a:solidFill>
                <a:schemeClr val="lt1"/>
              </a:solidFill>
            </a:endParaRPr>
          </a:p>
          <a:p>
            <a:pPr marL="0" lvl="0" indent="0" algn="l" rtl="0">
              <a:spcBef>
                <a:spcPts val="0"/>
              </a:spcBef>
              <a:spcAft>
                <a:spcPts val="0"/>
              </a:spcAft>
              <a:buNone/>
            </a:pP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formulating a research question </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designing an observational study/ experiment</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collecting data </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designing poster presentations, displaying their findings on graphs/ charts/ plots</a:t>
            </a:r>
            <a:endParaRPr sz="1800">
              <a:solidFill>
                <a:schemeClr val="lt1"/>
              </a:solidFill>
            </a:endParaRPr>
          </a:p>
          <a:p>
            <a:pPr marL="457200" lvl="0" indent="0" algn="l" rtl="0">
              <a:spcBef>
                <a:spcPts val="0"/>
              </a:spcBef>
              <a:spcAft>
                <a:spcPts val="0"/>
              </a:spcAft>
              <a:buNone/>
            </a:pPr>
            <a:endParaRPr sz="1800" b="1">
              <a:solidFill>
                <a:schemeClr val="lt1"/>
              </a:solidFill>
            </a:endParaRPr>
          </a:p>
          <a:p>
            <a:pPr marL="0" lvl="0" indent="0" algn="l" rtl="0">
              <a:spcBef>
                <a:spcPts val="0"/>
              </a:spcBef>
              <a:spcAft>
                <a:spcPts val="0"/>
              </a:spcAft>
              <a:buNone/>
            </a:pPr>
            <a:endParaRPr sz="1800" b="1">
              <a:solidFill>
                <a:schemeClr val="lt1"/>
              </a:solidFill>
            </a:endParaRPr>
          </a:p>
        </p:txBody>
      </p:sp>
      <p:pic>
        <p:nvPicPr>
          <p:cNvPr id="225" name="Google Shape;225;p30"/>
          <p:cNvPicPr preferRelativeResize="0"/>
          <p:nvPr/>
        </p:nvPicPr>
        <p:blipFill>
          <a:blip r:embed="rId4">
            <a:alphaModFix/>
          </a:blip>
          <a:stretch>
            <a:fillRect/>
          </a:stretch>
        </p:blipFill>
        <p:spPr>
          <a:xfrm>
            <a:off x="4971025" y="128382"/>
            <a:ext cx="2083401" cy="1579282"/>
          </a:xfrm>
          <a:prstGeom prst="rect">
            <a:avLst/>
          </a:prstGeom>
          <a:noFill/>
          <a:ln>
            <a:noFill/>
          </a:ln>
          <a:effectLst>
            <a:outerShdw blurRad="57150" dist="19050" dir="5400000" algn="bl" rotWithShape="0">
              <a:srgbClr val="000000">
                <a:alpha val="50000"/>
              </a:srgbClr>
            </a:outerShdw>
          </a:effectLst>
        </p:spPr>
      </p:pic>
      <p:pic>
        <p:nvPicPr>
          <p:cNvPr id="226" name="Google Shape;226;p30"/>
          <p:cNvPicPr preferRelativeResize="0"/>
          <p:nvPr/>
        </p:nvPicPr>
        <p:blipFill>
          <a:blip r:embed="rId5">
            <a:alphaModFix/>
          </a:blip>
          <a:stretch>
            <a:fillRect/>
          </a:stretch>
        </p:blipFill>
        <p:spPr>
          <a:xfrm>
            <a:off x="6922829" y="409047"/>
            <a:ext cx="2221174" cy="2162704"/>
          </a:xfrm>
          <a:prstGeom prst="rect">
            <a:avLst/>
          </a:prstGeom>
          <a:noFill/>
          <a:ln>
            <a:noFill/>
          </a:ln>
          <a:effectLst>
            <a:outerShdw blurRad="57150" dist="19050" dir="5400000" algn="bl" rotWithShape="0">
              <a:srgbClr val="000000">
                <a:alpha val="50000"/>
              </a:srgbClr>
            </a:outerShdw>
          </a:effectLst>
        </p:spPr>
      </p:pic>
      <p:pic>
        <p:nvPicPr>
          <p:cNvPr id="227" name="Google Shape;227;p30"/>
          <p:cNvPicPr preferRelativeResize="0"/>
          <p:nvPr/>
        </p:nvPicPr>
        <p:blipFill>
          <a:blip r:embed="rId6">
            <a:alphaModFix/>
          </a:blip>
          <a:stretch>
            <a:fillRect/>
          </a:stretch>
        </p:blipFill>
        <p:spPr>
          <a:xfrm>
            <a:off x="4971025" y="2403525"/>
            <a:ext cx="2178825" cy="2573800"/>
          </a:xfrm>
          <a:prstGeom prst="rect">
            <a:avLst/>
          </a:prstGeom>
          <a:noFill/>
          <a:ln>
            <a:noFill/>
          </a:ln>
          <a:effectLst>
            <a:outerShdw blurRad="57150" dist="19050" dir="5400000" algn="bl" rotWithShape="0">
              <a:srgbClr val="000000">
                <a:alpha val="50000"/>
              </a:srgbClr>
            </a:outerShdw>
          </a:effectLst>
        </p:spPr>
      </p:pic>
      <p:pic>
        <p:nvPicPr>
          <p:cNvPr id="228" name="Google Shape;228;p30"/>
          <p:cNvPicPr preferRelativeResize="0"/>
          <p:nvPr/>
        </p:nvPicPr>
        <p:blipFill>
          <a:blip r:embed="rId7">
            <a:alphaModFix/>
          </a:blip>
          <a:stretch>
            <a:fillRect/>
          </a:stretch>
        </p:blipFill>
        <p:spPr>
          <a:xfrm>
            <a:off x="7330824" y="2640638"/>
            <a:ext cx="1685750" cy="21981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232"/>
        <p:cNvGrpSpPr/>
        <p:nvPr/>
      </p:nvGrpSpPr>
      <p:grpSpPr>
        <a:xfrm>
          <a:off x="0" y="0"/>
          <a:ext cx="0" cy="0"/>
          <a:chOff x="0" y="0"/>
          <a:chExt cx="0" cy="0"/>
        </a:xfrm>
      </p:grpSpPr>
      <p:pic>
        <p:nvPicPr>
          <p:cNvPr id="233" name="Google Shape;233;p31" descr="Cyclist Silhouette Vector Clipart image - Free stock photo ..."/>
          <p:cNvPicPr preferRelativeResize="0"/>
          <p:nvPr/>
        </p:nvPicPr>
        <p:blipFill>
          <a:blip r:embed="rId3">
            <a:alphaModFix amt="62000"/>
          </a:blip>
          <a:stretch>
            <a:fillRect/>
          </a:stretch>
        </p:blipFill>
        <p:spPr>
          <a:xfrm rot="-535877">
            <a:off x="1681251" y="-104575"/>
            <a:ext cx="5781500" cy="5143503"/>
          </a:xfrm>
          <a:prstGeom prst="rect">
            <a:avLst/>
          </a:prstGeom>
          <a:noFill/>
          <a:ln>
            <a:noFill/>
          </a:ln>
        </p:spPr>
      </p:pic>
      <p:sp>
        <p:nvSpPr>
          <p:cNvPr id="234" name="Google Shape;234;p31"/>
          <p:cNvSpPr txBox="1"/>
          <p:nvPr/>
        </p:nvSpPr>
        <p:spPr>
          <a:xfrm>
            <a:off x="1695050" y="128375"/>
            <a:ext cx="5221800" cy="66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solidFill>
                  <a:schemeClr val="lt1"/>
                </a:solidFill>
              </a:rPr>
              <a:t>Blandy High School Programs</a:t>
            </a:r>
            <a:endParaRPr sz="2700" b="1">
              <a:solidFill>
                <a:schemeClr val="lt1"/>
              </a:solidFill>
            </a:endParaRPr>
          </a:p>
        </p:txBody>
      </p:sp>
      <p:sp>
        <p:nvSpPr>
          <p:cNvPr id="235" name="Google Shape;235;p31"/>
          <p:cNvSpPr txBox="1"/>
          <p:nvPr/>
        </p:nvSpPr>
        <p:spPr>
          <a:xfrm>
            <a:off x="481825" y="1456175"/>
            <a:ext cx="3447900" cy="22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Day long scientific investigation …</a:t>
            </a:r>
            <a:endParaRPr sz="1800">
              <a:solidFill>
                <a:schemeClr val="lt1"/>
              </a:solidFill>
            </a:endParaRPr>
          </a:p>
        </p:txBody>
      </p:sp>
      <p:pic>
        <p:nvPicPr>
          <p:cNvPr id="236" name="Google Shape;236;p31"/>
          <p:cNvPicPr preferRelativeResize="0"/>
          <p:nvPr/>
        </p:nvPicPr>
        <p:blipFill>
          <a:blip r:embed="rId4">
            <a:alphaModFix/>
          </a:blip>
          <a:stretch>
            <a:fillRect/>
          </a:stretch>
        </p:blipFill>
        <p:spPr>
          <a:xfrm rot="-5400000">
            <a:off x="4770636" y="1429113"/>
            <a:ext cx="2590026" cy="3453348"/>
          </a:xfrm>
          <a:prstGeom prst="rect">
            <a:avLst/>
          </a:prstGeom>
          <a:noFill/>
          <a:ln>
            <a:noFill/>
          </a:ln>
        </p:spPr>
      </p:pic>
      <p:pic>
        <p:nvPicPr>
          <p:cNvPr id="237" name="Google Shape;237;p31"/>
          <p:cNvPicPr preferRelativeResize="0"/>
          <p:nvPr/>
        </p:nvPicPr>
        <p:blipFill>
          <a:blip r:embed="rId5">
            <a:alphaModFix/>
          </a:blip>
          <a:stretch>
            <a:fillRect/>
          </a:stretch>
        </p:blipFill>
        <p:spPr>
          <a:xfrm>
            <a:off x="-4002175" y="3981775"/>
            <a:ext cx="3236552" cy="2427398"/>
          </a:xfrm>
          <a:prstGeom prst="rect">
            <a:avLst/>
          </a:prstGeom>
          <a:noFill/>
          <a:ln>
            <a:noFill/>
          </a:ln>
        </p:spPr>
      </p:pic>
      <p:pic>
        <p:nvPicPr>
          <p:cNvPr id="238" name="Google Shape;238;p31"/>
          <p:cNvPicPr preferRelativeResize="0"/>
          <p:nvPr/>
        </p:nvPicPr>
        <p:blipFill>
          <a:blip r:embed="rId6">
            <a:alphaModFix/>
          </a:blip>
          <a:stretch>
            <a:fillRect/>
          </a:stretch>
        </p:blipFill>
        <p:spPr>
          <a:xfrm>
            <a:off x="234275" y="736025"/>
            <a:ext cx="4511427" cy="3383574"/>
          </a:xfrm>
          <a:prstGeom prst="rect">
            <a:avLst/>
          </a:prstGeom>
          <a:noFill/>
          <a:ln>
            <a:noFill/>
          </a:ln>
        </p:spPr>
      </p:pic>
      <p:pic>
        <p:nvPicPr>
          <p:cNvPr id="239" name="Google Shape;239;p31"/>
          <p:cNvPicPr preferRelativeResize="0"/>
          <p:nvPr/>
        </p:nvPicPr>
        <p:blipFill>
          <a:blip r:embed="rId7">
            <a:alphaModFix/>
          </a:blip>
          <a:stretch>
            <a:fillRect/>
          </a:stretch>
        </p:blipFill>
        <p:spPr>
          <a:xfrm>
            <a:off x="6775828" y="528100"/>
            <a:ext cx="2319172" cy="30921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4" descr="Cyclist Silhouette Vector Clipart image - Free stock photo ..."/>
          <p:cNvPicPr preferRelativeResize="0"/>
          <p:nvPr/>
        </p:nvPicPr>
        <p:blipFill>
          <a:blip r:embed="rId3">
            <a:alphaModFix amt="29000"/>
          </a:blip>
          <a:stretch>
            <a:fillRect/>
          </a:stretch>
        </p:blipFill>
        <p:spPr>
          <a:xfrm rot="-535877">
            <a:off x="1879151" y="-760688"/>
            <a:ext cx="5781500" cy="5143503"/>
          </a:xfrm>
          <a:prstGeom prst="rect">
            <a:avLst/>
          </a:prstGeom>
          <a:noFill/>
          <a:ln>
            <a:noFill/>
          </a:ln>
        </p:spPr>
      </p:pic>
      <p:sp>
        <p:nvSpPr>
          <p:cNvPr id="69" name="Google Shape;69;p14"/>
          <p:cNvSpPr txBox="1"/>
          <p:nvPr/>
        </p:nvSpPr>
        <p:spPr>
          <a:xfrm>
            <a:off x="3231288" y="34920"/>
            <a:ext cx="2947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FFFFFF"/>
                </a:solidFill>
                <a:latin typeface="Arial"/>
                <a:ea typeface="Arial"/>
                <a:cs typeface="Arial"/>
                <a:sym typeface="Arial"/>
              </a:rPr>
              <a:t>Session Agenda</a:t>
            </a:r>
            <a:endParaRPr sz="2800" b="0" i="0" u="none" strike="noStrike" cap="none">
              <a:solidFill>
                <a:srgbClr val="FFFFFF"/>
              </a:solidFill>
              <a:latin typeface="Arial"/>
              <a:ea typeface="Arial"/>
              <a:cs typeface="Arial"/>
              <a:sym typeface="Arial"/>
            </a:endParaRPr>
          </a:p>
        </p:txBody>
      </p:sp>
      <p:grpSp>
        <p:nvGrpSpPr>
          <p:cNvPr id="70" name="Google Shape;70;p14"/>
          <p:cNvGrpSpPr/>
          <p:nvPr/>
        </p:nvGrpSpPr>
        <p:grpSpPr>
          <a:xfrm>
            <a:off x="7715250" y="343400"/>
            <a:ext cx="1091400" cy="1587300"/>
            <a:chOff x="7715250" y="343400"/>
            <a:chExt cx="1091400" cy="1587300"/>
          </a:xfrm>
        </p:grpSpPr>
        <p:sp>
          <p:nvSpPr>
            <p:cNvPr id="71" name="Google Shape;71;p14"/>
            <p:cNvSpPr txBox="1"/>
            <p:nvPr/>
          </p:nvSpPr>
          <p:spPr>
            <a:xfrm>
              <a:off x="7715250" y="343400"/>
              <a:ext cx="1091400" cy="1587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Old Standard TT"/>
                <a:ea typeface="Old Standard TT"/>
                <a:cs typeface="Old Standard TT"/>
                <a:sym typeface="Old Standard TT"/>
              </a:endParaRPr>
            </a:p>
          </p:txBody>
        </p:sp>
        <p:pic>
          <p:nvPicPr>
            <p:cNvPr id="72" name="Google Shape;72;p14"/>
            <p:cNvPicPr preferRelativeResize="0"/>
            <p:nvPr/>
          </p:nvPicPr>
          <p:blipFill rotWithShape="1">
            <a:blip r:embed="rId4">
              <a:alphaModFix/>
            </a:blip>
            <a:srcRect/>
            <a:stretch/>
          </p:blipFill>
          <p:spPr>
            <a:xfrm>
              <a:off x="7762088" y="490832"/>
              <a:ext cx="997639" cy="1292293"/>
            </a:xfrm>
            <a:prstGeom prst="rect">
              <a:avLst/>
            </a:prstGeom>
            <a:noFill/>
            <a:ln>
              <a:noFill/>
            </a:ln>
          </p:spPr>
        </p:pic>
      </p:grpSp>
      <p:sp>
        <p:nvSpPr>
          <p:cNvPr id="73" name="Google Shape;73;p14"/>
          <p:cNvSpPr txBox="1"/>
          <p:nvPr/>
        </p:nvSpPr>
        <p:spPr>
          <a:xfrm>
            <a:off x="138075" y="404025"/>
            <a:ext cx="6683700" cy="43713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FFFFFF"/>
              </a:buClr>
              <a:buSzPts val="1600"/>
              <a:buChar char="-"/>
            </a:pPr>
            <a:r>
              <a:rPr lang="en" sz="1600">
                <a:solidFill>
                  <a:srgbClr val="FFFFFF"/>
                </a:solidFill>
              </a:rPr>
              <a:t>Introduction</a:t>
            </a:r>
            <a:endParaRPr sz="1600">
              <a:solidFill>
                <a:srgbClr val="FFFFFF"/>
              </a:solidFill>
            </a:endParaRPr>
          </a:p>
          <a:p>
            <a:pPr marL="457200" marR="0" lvl="0" indent="0" algn="l" rtl="0">
              <a:lnSpc>
                <a:spcPct val="100000"/>
              </a:lnSpc>
              <a:spcBef>
                <a:spcPts val="0"/>
              </a:spcBef>
              <a:spcAft>
                <a:spcPts val="0"/>
              </a:spcAft>
              <a:buNone/>
            </a:pPr>
            <a:endParaRPr sz="1600">
              <a:solidFill>
                <a:srgbClr val="FFFFFF"/>
              </a:solidFill>
            </a:endParaRPr>
          </a:p>
          <a:p>
            <a:pPr marL="457200" marR="0" lvl="0" indent="-330200" algn="l" rtl="0">
              <a:lnSpc>
                <a:spcPct val="100000"/>
              </a:lnSpc>
              <a:spcBef>
                <a:spcPts val="0"/>
              </a:spcBef>
              <a:spcAft>
                <a:spcPts val="0"/>
              </a:spcAft>
              <a:buClr>
                <a:srgbClr val="FFFFFF"/>
              </a:buClr>
              <a:buSzPts val="1600"/>
              <a:buChar char="-"/>
            </a:pPr>
            <a:r>
              <a:rPr lang="en" sz="1600">
                <a:solidFill>
                  <a:srgbClr val="FFFFFF"/>
                </a:solidFill>
              </a:rPr>
              <a:t>Session objective</a:t>
            </a:r>
            <a:endParaRPr sz="1600">
              <a:solidFill>
                <a:srgbClr val="FFFFFF"/>
              </a:solidFill>
            </a:endParaRPr>
          </a:p>
          <a:p>
            <a:pPr marL="457200" marR="0" lvl="0" indent="0" algn="l" rtl="0">
              <a:lnSpc>
                <a:spcPct val="100000"/>
              </a:lnSpc>
              <a:spcBef>
                <a:spcPts val="0"/>
              </a:spcBef>
              <a:spcAft>
                <a:spcPts val="0"/>
              </a:spcAft>
              <a:buClr>
                <a:srgbClr val="000000"/>
              </a:buClr>
              <a:buSzPts val="2000"/>
              <a:buFont typeface="Arial"/>
              <a:buNone/>
            </a:pPr>
            <a:endParaRPr sz="1600">
              <a:solidFill>
                <a:srgbClr val="FFFFFF"/>
              </a:solidFill>
            </a:endParaRPr>
          </a:p>
          <a:p>
            <a:pPr marL="457200" marR="0" lvl="0" indent="-330200" algn="l" rtl="0">
              <a:lnSpc>
                <a:spcPct val="100000"/>
              </a:lnSpc>
              <a:spcBef>
                <a:spcPts val="0"/>
              </a:spcBef>
              <a:spcAft>
                <a:spcPts val="0"/>
              </a:spcAft>
              <a:buClr>
                <a:srgbClr val="FFFFFF"/>
              </a:buClr>
              <a:buSzPts val="1600"/>
              <a:buChar char="-"/>
            </a:pPr>
            <a:r>
              <a:rPr lang="en" sz="1600">
                <a:solidFill>
                  <a:srgbClr val="FFFFFF"/>
                </a:solidFill>
              </a:rPr>
              <a:t>Accessing the VA SOLs</a:t>
            </a:r>
            <a:endParaRPr sz="1600">
              <a:solidFill>
                <a:srgbClr val="FFFFFF"/>
              </a:solidFill>
            </a:endParaRPr>
          </a:p>
          <a:p>
            <a:pPr marL="457200" marR="0" lvl="0" indent="0" algn="l" rtl="0">
              <a:lnSpc>
                <a:spcPct val="100000"/>
              </a:lnSpc>
              <a:spcBef>
                <a:spcPts val="0"/>
              </a:spcBef>
              <a:spcAft>
                <a:spcPts val="0"/>
              </a:spcAft>
              <a:buClr>
                <a:srgbClr val="000000"/>
              </a:buClr>
              <a:buSzPts val="2000"/>
              <a:buFont typeface="Arial"/>
              <a:buNone/>
            </a:pPr>
            <a:endParaRPr sz="1600">
              <a:solidFill>
                <a:srgbClr val="FFFFFF"/>
              </a:solidFill>
            </a:endParaRPr>
          </a:p>
          <a:p>
            <a:pPr marL="457200" marR="0" lvl="0" indent="-330200" algn="l" rtl="0">
              <a:lnSpc>
                <a:spcPct val="100000"/>
              </a:lnSpc>
              <a:spcBef>
                <a:spcPts val="0"/>
              </a:spcBef>
              <a:spcAft>
                <a:spcPts val="0"/>
              </a:spcAft>
              <a:buClr>
                <a:schemeClr val="dk1"/>
              </a:buClr>
              <a:buSzPts val="1600"/>
              <a:buChar char="-"/>
            </a:pPr>
            <a:r>
              <a:rPr lang="en" sz="1600">
                <a:solidFill>
                  <a:schemeClr val="dk1"/>
                </a:solidFill>
              </a:rPr>
              <a:t>Key Differences at each grade level</a:t>
            </a:r>
            <a:endParaRPr sz="1600">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1600">
              <a:solidFill>
                <a:schemeClr val="dk1"/>
              </a:solidFill>
            </a:endParaRPr>
          </a:p>
          <a:p>
            <a:pPr marL="457200" marR="0" lvl="0" indent="-330200" algn="l" rtl="0">
              <a:lnSpc>
                <a:spcPct val="100000"/>
              </a:lnSpc>
              <a:spcBef>
                <a:spcPts val="0"/>
              </a:spcBef>
              <a:spcAft>
                <a:spcPts val="0"/>
              </a:spcAft>
              <a:buClr>
                <a:srgbClr val="FFFFFF"/>
              </a:buClr>
              <a:buSzPts val="1600"/>
              <a:buFont typeface="Arial"/>
              <a:buChar char="-"/>
            </a:pPr>
            <a:r>
              <a:rPr lang="en" sz="1600" b="0" i="0" u="none" strike="noStrike" cap="none">
                <a:solidFill>
                  <a:srgbClr val="FFFFFF"/>
                </a:solidFill>
                <a:latin typeface="Arial"/>
                <a:ea typeface="Arial"/>
                <a:cs typeface="Arial"/>
                <a:sym typeface="Arial"/>
              </a:rPr>
              <a:t>Engage in an investigation</a:t>
            </a:r>
            <a:endParaRPr sz="1600" b="0" i="0" u="none" strike="noStrike" cap="none">
              <a:solidFill>
                <a:srgbClr val="FFFFFF"/>
              </a:solidFill>
              <a:latin typeface="Arial"/>
              <a:ea typeface="Arial"/>
              <a:cs typeface="Arial"/>
              <a:sym typeface="Arial"/>
            </a:endParaRPr>
          </a:p>
          <a:p>
            <a:pPr marL="457200" marR="0" lvl="0" indent="0" algn="l" rtl="0">
              <a:lnSpc>
                <a:spcPct val="100000"/>
              </a:lnSpc>
              <a:spcBef>
                <a:spcPts val="0"/>
              </a:spcBef>
              <a:spcAft>
                <a:spcPts val="0"/>
              </a:spcAft>
              <a:buNone/>
            </a:pPr>
            <a:endParaRPr sz="1600">
              <a:solidFill>
                <a:srgbClr val="FFFFFF"/>
              </a:solidFill>
            </a:endParaRPr>
          </a:p>
          <a:p>
            <a:pPr marL="457200" marR="0" lvl="0" indent="-330200" algn="l" rtl="0">
              <a:lnSpc>
                <a:spcPct val="100000"/>
              </a:lnSpc>
              <a:spcBef>
                <a:spcPts val="0"/>
              </a:spcBef>
              <a:spcAft>
                <a:spcPts val="0"/>
              </a:spcAft>
              <a:buClr>
                <a:srgbClr val="FFFFFF"/>
              </a:buClr>
              <a:buSzPts val="1600"/>
              <a:buChar char="-"/>
            </a:pPr>
            <a:r>
              <a:rPr lang="en" sz="1600">
                <a:solidFill>
                  <a:srgbClr val="FFFFFF"/>
                </a:solidFill>
              </a:rPr>
              <a:t>Examples of the data cycle at different grade levels</a:t>
            </a:r>
            <a:endParaRPr sz="1600">
              <a:solidFill>
                <a:srgbClr val="FFFFFF"/>
              </a:solidFill>
            </a:endParaRPr>
          </a:p>
          <a:p>
            <a:pPr marL="457200" marR="0" lvl="0" indent="0" algn="l" rtl="0">
              <a:lnSpc>
                <a:spcPct val="100000"/>
              </a:lnSpc>
              <a:spcBef>
                <a:spcPts val="0"/>
              </a:spcBef>
              <a:spcAft>
                <a:spcPts val="0"/>
              </a:spcAft>
              <a:buClr>
                <a:srgbClr val="000000"/>
              </a:buClr>
              <a:buSzPts val="2000"/>
              <a:buFont typeface="Arial"/>
              <a:buNone/>
            </a:pPr>
            <a:endParaRPr sz="1600">
              <a:solidFill>
                <a:srgbClr val="FFFFFF"/>
              </a:solidFill>
            </a:endParaRPr>
          </a:p>
          <a:p>
            <a:pPr marL="457200" marR="0" lvl="0" indent="-330200" algn="l" rtl="0">
              <a:lnSpc>
                <a:spcPct val="100000"/>
              </a:lnSpc>
              <a:spcBef>
                <a:spcPts val="0"/>
              </a:spcBef>
              <a:spcAft>
                <a:spcPts val="0"/>
              </a:spcAft>
              <a:buClr>
                <a:srgbClr val="FFFFFF"/>
              </a:buClr>
              <a:buSzPts val="1600"/>
              <a:buChar char="-"/>
            </a:pPr>
            <a:r>
              <a:rPr lang="en" sz="1600">
                <a:solidFill>
                  <a:srgbClr val="FFFFFF"/>
                </a:solidFill>
              </a:rPr>
              <a:t>Informal Education and the Data Cycle</a:t>
            </a:r>
            <a:endParaRPr sz="1600">
              <a:solidFill>
                <a:srgbClr val="FFFFFF"/>
              </a:solidFill>
            </a:endParaRPr>
          </a:p>
          <a:p>
            <a:pPr marL="0" marR="0" lvl="0" indent="0" algn="l" rtl="0">
              <a:lnSpc>
                <a:spcPct val="100000"/>
              </a:lnSpc>
              <a:spcBef>
                <a:spcPts val="0"/>
              </a:spcBef>
              <a:spcAft>
                <a:spcPts val="0"/>
              </a:spcAft>
              <a:buNone/>
            </a:pPr>
            <a:endParaRPr sz="1600">
              <a:solidFill>
                <a:srgbClr val="FFFFFF"/>
              </a:solidFill>
            </a:endParaRPr>
          </a:p>
          <a:p>
            <a:pPr marL="457200" marR="0" lvl="0" indent="-330200" algn="l" rtl="0">
              <a:lnSpc>
                <a:spcPct val="100000"/>
              </a:lnSpc>
              <a:spcBef>
                <a:spcPts val="0"/>
              </a:spcBef>
              <a:spcAft>
                <a:spcPts val="0"/>
              </a:spcAft>
              <a:buClr>
                <a:srgbClr val="FFFFFF"/>
              </a:buClr>
              <a:buSzPts val="1600"/>
              <a:buChar char="-"/>
            </a:pPr>
            <a:r>
              <a:rPr lang="en" sz="1600">
                <a:solidFill>
                  <a:srgbClr val="FFFFFF"/>
                </a:solidFill>
              </a:rPr>
              <a:t>Blandy High School Programs</a:t>
            </a:r>
            <a:endParaRPr sz="1600">
              <a:solidFill>
                <a:srgbClr val="FFFFFF"/>
              </a:solidFill>
            </a:endParaRPr>
          </a:p>
          <a:p>
            <a:pPr marL="0" marR="0" lvl="0" indent="0" algn="l" rtl="0">
              <a:lnSpc>
                <a:spcPct val="100000"/>
              </a:lnSpc>
              <a:spcBef>
                <a:spcPts val="0"/>
              </a:spcBef>
              <a:spcAft>
                <a:spcPts val="0"/>
              </a:spcAft>
              <a:buClr>
                <a:srgbClr val="000000"/>
              </a:buClr>
              <a:buSzPts val="2000"/>
              <a:buFont typeface="Arial"/>
              <a:buNone/>
            </a:pPr>
            <a:endParaRPr sz="1600">
              <a:solidFill>
                <a:srgbClr val="FFFFFF"/>
              </a:solidFill>
            </a:endParaRPr>
          </a:p>
          <a:p>
            <a:pPr marL="457200" marR="0" lvl="0" indent="-330200" algn="l" rtl="0">
              <a:lnSpc>
                <a:spcPct val="100000"/>
              </a:lnSpc>
              <a:spcBef>
                <a:spcPts val="0"/>
              </a:spcBef>
              <a:spcAft>
                <a:spcPts val="0"/>
              </a:spcAft>
              <a:buClr>
                <a:srgbClr val="FFFFFF"/>
              </a:buClr>
              <a:buSzPts val="1600"/>
              <a:buChar char="-"/>
            </a:pPr>
            <a:r>
              <a:rPr lang="en" sz="1600">
                <a:solidFill>
                  <a:srgbClr val="FFFFFF"/>
                </a:solidFill>
              </a:rPr>
              <a:t>Closing</a:t>
            </a:r>
            <a:endParaRPr sz="1600">
              <a:solidFill>
                <a:srgbClr val="FFFFFF"/>
              </a:solidFill>
            </a:endParaRPr>
          </a:p>
        </p:txBody>
      </p:sp>
      <p:pic>
        <p:nvPicPr>
          <p:cNvPr id="74" name="Google Shape;74;p14"/>
          <p:cNvPicPr preferRelativeResize="0"/>
          <p:nvPr/>
        </p:nvPicPr>
        <p:blipFill>
          <a:blip r:embed="rId5">
            <a:alphaModFix/>
          </a:blip>
          <a:stretch>
            <a:fillRect/>
          </a:stretch>
        </p:blipFill>
        <p:spPr>
          <a:xfrm>
            <a:off x="5376600" y="2101650"/>
            <a:ext cx="3308975" cy="27857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subTitle" idx="1"/>
          </p:nvPr>
        </p:nvSpPr>
        <p:spPr>
          <a:xfrm>
            <a:off x="2623400" y="2856400"/>
            <a:ext cx="2162700" cy="13254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a:t>AFDA:  Soil moisture, pH and diversity along a transect. </a:t>
            </a:r>
            <a:endParaRPr/>
          </a:p>
        </p:txBody>
      </p:sp>
      <p:pic>
        <p:nvPicPr>
          <p:cNvPr id="245" name="Google Shape;245;p32"/>
          <p:cNvPicPr preferRelativeResize="0"/>
          <p:nvPr/>
        </p:nvPicPr>
        <p:blipFill>
          <a:blip r:embed="rId3">
            <a:alphaModFix/>
          </a:blip>
          <a:stretch>
            <a:fillRect/>
          </a:stretch>
        </p:blipFill>
        <p:spPr>
          <a:xfrm rot="-5400000">
            <a:off x="5368025" y="1370524"/>
            <a:ext cx="3190199" cy="4253599"/>
          </a:xfrm>
          <a:prstGeom prst="rect">
            <a:avLst/>
          </a:prstGeom>
          <a:noFill/>
          <a:ln>
            <a:noFill/>
          </a:ln>
        </p:spPr>
      </p:pic>
      <p:pic>
        <p:nvPicPr>
          <p:cNvPr id="246" name="Google Shape;246;p32"/>
          <p:cNvPicPr preferRelativeResize="0"/>
          <p:nvPr/>
        </p:nvPicPr>
        <p:blipFill>
          <a:blip r:embed="rId4">
            <a:alphaModFix/>
          </a:blip>
          <a:stretch>
            <a:fillRect/>
          </a:stretch>
        </p:blipFill>
        <p:spPr>
          <a:xfrm rot="-5400000">
            <a:off x="2977288" y="-268109"/>
            <a:ext cx="2558024" cy="3410698"/>
          </a:xfrm>
          <a:prstGeom prst="rect">
            <a:avLst/>
          </a:prstGeom>
          <a:noFill/>
          <a:ln>
            <a:noFill/>
          </a:ln>
        </p:spPr>
      </p:pic>
      <p:pic>
        <p:nvPicPr>
          <p:cNvPr id="247" name="Google Shape;247;p32"/>
          <p:cNvPicPr preferRelativeResize="0"/>
          <p:nvPr/>
        </p:nvPicPr>
        <p:blipFill>
          <a:blip r:embed="rId5">
            <a:alphaModFix/>
          </a:blip>
          <a:stretch>
            <a:fillRect/>
          </a:stretch>
        </p:blipFill>
        <p:spPr>
          <a:xfrm>
            <a:off x="276774" y="311700"/>
            <a:ext cx="2162749" cy="44470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aphicFrame>
        <p:nvGraphicFramePr>
          <p:cNvPr id="252" name="Google Shape;252;p33"/>
          <p:cNvGraphicFramePr/>
          <p:nvPr/>
        </p:nvGraphicFramePr>
        <p:xfrm>
          <a:off x="76918" y="21100"/>
          <a:ext cx="8990875" cy="4914000"/>
        </p:xfrm>
        <a:graphic>
          <a:graphicData uri="http://schemas.openxmlformats.org/drawingml/2006/table">
            <a:tbl>
              <a:tblPr>
                <a:noFill/>
                <a:tableStyleId>{DA579AD9-A7EE-40EE-BBDB-8395FE632349}</a:tableStyleId>
              </a:tblPr>
              <a:tblGrid>
                <a:gridCol w="1128750">
                  <a:extLst>
                    <a:ext uri="{9D8B030D-6E8A-4147-A177-3AD203B41FA5}">
                      <a16:colId xmlns:a16="http://schemas.microsoft.com/office/drawing/2014/main" val="20000"/>
                    </a:ext>
                  </a:extLst>
                </a:gridCol>
                <a:gridCol w="2802025">
                  <a:extLst>
                    <a:ext uri="{9D8B030D-6E8A-4147-A177-3AD203B41FA5}">
                      <a16:colId xmlns:a16="http://schemas.microsoft.com/office/drawing/2014/main" val="20001"/>
                    </a:ext>
                  </a:extLst>
                </a:gridCol>
                <a:gridCol w="2801925">
                  <a:extLst>
                    <a:ext uri="{9D8B030D-6E8A-4147-A177-3AD203B41FA5}">
                      <a16:colId xmlns:a16="http://schemas.microsoft.com/office/drawing/2014/main" val="20002"/>
                    </a:ext>
                  </a:extLst>
                </a:gridCol>
                <a:gridCol w="2258175">
                  <a:extLst>
                    <a:ext uri="{9D8B030D-6E8A-4147-A177-3AD203B41FA5}">
                      <a16:colId xmlns:a16="http://schemas.microsoft.com/office/drawing/2014/main" val="20003"/>
                    </a:ext>
                  </a:extLst>
                </a:gridCol>
              </a:tblGrid>
              <a:tr h="376275">
                <a:tc>
                  <a:txBody>
                    <a:bodyPr/>
                    <a:lstStyle/>
                    <a:p>
                      <a:pPr marL="0" lvl="0" indent="0" algn="l" rtl="0">
                        <a:lnSpc>
                          <a:spcPct val="115000"/>
                        </a:lnSpc>
                        <a:spcBef>
                          <a:spcPts val="1200"/>
                        </a:spcBef>
                        <a:spcAft>
                          <a:spcPts val="0"/>
                        </a:spcAft>
                        <a:buNone/>
                      </a:pPr>
                      <a:r>
                        <a:rPr lang="en" sz="1000">
                          <a:latin typeface="Verdana"/>
                          <a:ea typeface="Verdana"/>
                          <a:cs typeface="Verdana"/>
                          <a:sym typeface="Verdana"/>
                        </a:rPr>
                        <a:t>Course</a:t>
                      </a:r>
                      <a:endParaRPr sz="10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chemeClr val="dk1"/>
                    </a:solidFill>
                  </a:tcPr>
                </a:tc>
                <a:tc>
                  <a:txBody>
                    <a:bodyPr/>
                    <a:lstStyle/>
                    <a:p>
                      <a:pPr marL="0" lvl="0" indent="0" algn="l" rtl="0">
                        <a:lnSpc>
                          <a:spcPct val="115000"/>
                        </a:lnSpc>
                        <a:spcBef>
                          <a:spcPts val="1200"/>
                        </a:spcBef>
                        <a:spcAft>
                          <a:spcPts val="0"/>
                        </a:spcAft>
                        <a:buNone/>
                      </a:pPr>
                      <a:r>
                        <a:rPr lang="en" sz="1000">
                          <a:latin typeface="Verdana"/>
                          <a:ea typeface="Verdana"/>
                          <a:cs typeface="Verdana"/>
                          <a:sym typeface="Verdana"/>
                        </a:rPr>
                        <a:t>Number of data points/categories</a:t>
                      </a:r>
                      <a:endParaRPr sz="10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chemeClr val="dk1"/>
                    </a:solidFill>
                  </a:tcPr>
                </a:tc>
                <a:tc>
                  <a:txBody>
                    <a:bodyPr/>
                    <a:lstStyle/>
                    <a:p>
                      <a:pPr marL="0" lvl="0" indent="0" algn="l" rtl="0">
                        <a:lnSpc>
                          <a:spcPct val="115000"/>
                        </a:lnSpc>
                        <a:spcBef>
                          <a:spcPts val="1200"/>
                        </a:spcBef>
                        <a:spcAft>
                          <a:spcPts val="0"/>
                        </a:spcAft>
                        <a:buNone/>
                      </a:pPr>
                      <a:r>
                        <a:rPr lang="en" sz="1000">
                          <a:latin typeface="Verdana"/>
                          <a:ea typeface="Verdana"/>
                          <a:cs typeface="Verdana"/>
                          <a:sym typeface="Verdana"/>
                        </a:rPr>
                        <a:t>Collecting/Displaying Data</a:t>
                      </a:r>
                      <a:endParaRPr sz="10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chemeClr val="dk1"/>
                    </a:solidFill>
                  </a:tcPr>
                </a:tc>
                <a:tc>
                  <a:txBody>
                    <a:bodyPr/>
                    <a:lstStyle/>
                    <a:p>
                      <a:pPr marL="0" lvl="0" indent="0" algn="l" rtl="0">
                        <a:lnSpc>
                          <a:spcPct val="115000"/>
                        </a:lnSpc>
                        <a:spcBef>
                          <a:spcPts val="1200"/>
                        </a:spcBef>
                        <a:spcAft>
                          <a:spcPts val="0"/>
                        </a:spcAft>
                        <a:buNone/>
                      </a:pPr>
                      <a:r>
                        <a:rPr lang="en" sz="1000">
                          <a:latin typeface="Verdana"/>
                          <a:ea typeface="Verdana"/>
                          <a:cs typeface="Verdana"/>
                          <a:sym typeface="Verdana"/>
                        </a:rPr>
                        <a:t>Questioning</a:t>
                      </a:r>
                      <a:endParaRPr sz="10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729950">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Algebra 1</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F2F2F2"/>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30 or fewer data points, determine method to collect a </a:t>
                      </a:r>
                      <a:r>
                        <a:rPr lang="en" sz="900" u="sng">
                          <a:latin typeface="Verdana"/>
                          <a:ea typeface="Verdana"/>
                          <a:cs typeface="Verdana"/>
                          <a:sym typeface="Verdana"/>
                        </a:rPr>
                        <a:t>representative sample</a:t>
                      </a:r>
                      <a:r>
                        <a:rPr lang="en" sz="900">
                          <a:latin typeface="Verdana"/>
                          <a:ea typeface="Verdana"/>
                          <a:cs typeface="Verdana"/>
                          <a:sym typeface="Verdana"/>
                        </a:rPr>
                        <a:t>, to answer a question.</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F2F2F2"/>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Scatterplot, use available technology to determine whether a linear or quadratic function would represent the relationship</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F2F2F2"/>
                    </a:solidFill>
                  </a:tcPr>
                </a:tc>
                <a:tc>
                  <a:txBody>
                    <a:bodyPr/>
                    <a:lstStyle/>
                    <a:p>
                      <a:pPr marL="0" lvl="0" indent="0" algn="l" rtl="0">
                        <a:lnSpc>
                          <a:spcPct val="115000"/>
                        </a:lnSpc>
                        <a:spcBef>
                          <a:spcPts val="1200"/>
                        </a:spcBef>
                        <a:spcAft>
                          <a:spcPts val="0"/>
                        </a:spcAft>
                        <a:buNone/>
                      </a:pPr>
                      <a:r>
                        <a:rPr lang="en" sz="900" i="1">
                          <a:latin typeface="Verdana"/>
                          <a:ea typeface="Verdana"/>
                          <a:cs typeface="Verdana"/>
                          <a:sym typeface="Verdana"/>
                        </a:rPr>
                        <a:t>Formulate Questions</a:t>
                      </a:r>
                      <a:r>
                        <a:rPr lang="en" sz="900">
                          <a:latin typeface="Verdana"/>
                          <a:ea typeface="Verdana"/>
                          <a:cs typeface="Verdana"/>
                          <a:sym typeface="Verdana"/>
                        </a:rPr>
                        <a:t> that require the collection of bivariate data</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1012075">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Algebra, Functions &amp; Data Analysis</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Investigate, describe, and determine the best </a:t>
                      </a:r>
                      <a:r>
                        <a:rPr lang="en" sz="900" u="sng">
                          <a:latin typeface="Verdana"/>
                          <a:ea typeface="Verdana"/>
                          <a:cs typeface="Verdana"/>
                          <a:sym typeface="Verdana"/>
                        </a:rPr>
                        <a:t>sampling techniques</a:t>
                      </a:r>
                      <a:r>
                        <a:rPr lang="en" sz="900">
                          <a:latin typeface="Verdana"/>
                          <a:ea typeface="Verdana"/>
                          <a:cs typeface="Verdana"/>
                          <a:sym typeface="Verdana"/>
                        </a:rPr>
                        <a:t>, such as simple random sampling, stratified sampling, and cluster sampling</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Collect or acquire bivariate data. Investigate, describe, and determine the best sampling techniques, such as simple random sampling, stratified sampling, and cluster sampling</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1200"/>
                        </a:spcBef>
                        <a:spcAft>
                          <a:spcPts val="1200"/>
                        </a:spcAft>
                        <a:buNone/>
                      </a:pPr>
                      <a:r>
                        <a:rPr lang="en" sz="900" i="1">
                          <a:latin typeface="Verdana"/>
                          <a:ea typeface="Verdana"/>
                          <a:cs typeface="Verdana"/>
                          <a:sym typeface="Verdana"/>
                        </a:rPr>
                        <a:t>Formulate investigative questions</a:t>
                      </a:r>
                      <a:r>
                        <a:rPr lang="en" sz="900">
                          <a:latin typeface="Verdana"/>
                          <a:ea typeface="Verdana"/>
                          <a:cs typeface="Verdana"/>
                          <a:sym typeface="Verdana"/>
                        </a:rPr>
                        <a:t> that require the collection or acquisition of bivariate data, where exactly two of the variables are quantitative.</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1621325">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Algebra II</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BFBFBF"/>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Collection or acquisition of a </a:t>
                      </a:r>
                      <a:r>
                        <a:rPr lang="en" sz="900" u="sng">
                          <a:latin typeface="Verdana"/>
                          <a:ea typeface="Verdana"/>
                          <a:cs typeface="Verdana"/>
                          <a:sym typeface="Verdana"/>
                        </a:rPr>
                        <a:t>large set of univariate quantitative data</a:t>
                      </a:r>
                      <a:endParaRPr sz="900" u="sng">
                        <a:latin typeface="Verdana"/>
                        <a:ea typeface="Verdana"/>
                        <a:cs typeface="Verdana"/>
                        <a:sym typeface="Verdana"/>
                      </a:endParaRPr>
                    </a:p>
                    <a:p>
                      <a:pPr marL="0" lvl="0" indent="0" algn="l" rtl="0">
                        <a:lnSpc>
                          <a:spcPct val="115000"/>
                        </a:lnSpc>
                        <a:spcBef>
                          <a:spcPts val="1200"/>
                        </a:spcBef>
                        <a:spcAft>
                          <a:spcPts val="0"/>
                        </a:spcAft>
                        <a:buNone/>
                      </a:pPr>
                      <a:r>
                        <a:rPr lang="en" sz="900">
                          <a:latin typeface="Verdana"/>
                          <a:ea typeface="Verdana"/>
                          <a:cs typeface="Verdana"/>
                          <a:sym typeface="Verdana"/>
                        </a:rPr>
                        <a:t>Determine whether the relationship between two quantitative variables is best approximated by a linear, quadratic, exponential, or a combination of these functions.</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BFBFBF"/>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Collect or acquire univariate data through research, or using surveys, observations, scientific experiments, polls, or questionnaires.</a:t>
                      </a:r>
                      <a:endParaRPr sz="900">
                        <a:latin typeface="Verdana"/>
                        <a:ea typeface="Verdana"/>
                        <a:cs typeface="Verdana"/>
                        <a:sym typeface="Verdana"/>
                      </a:endParaRPr>
                    </a:p>
                    <a:p>
                      <a:pPr marL="0" lvl="0" indent="0" algn="l" rtl="0">
                        <a:lnSpc>
                          <a:spcPct val="115000"/>
                        </a:lnSpc>
                        <a:spcBef>
                          <a:spcPts val="1200"/>
                        </a:spcBef>
                        <a:spcAft>
                          <a:spcPts val="1200"/>
                        </a:spcAft>
                        <a:buNone/>
                      </a:pPr>
                      <a:r>
                        <a:rPr lang="en" sz="900">
                          <a:latin typeface="Verdana"/>
                          <a:ea typeface="Verdana"/>
                          <a:cs typeface="Verdana"/>
                          <a:sym typeface="Verdana"/>
                        </a:rPr>
                        <a:t>Describe and interpret a data distribution represented by a smooth curve by analyzing measures of center, measures of spread, and shape of the curve.</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BFBFBF"/>
                    </a:solidFill>
                  </a:tcPr>
                </a:tc>
                <a:tc>
                  <a:txBody>
                    <a:bodyPr/>
                    <a:lstStyle/>
                    <a:p>
                      <a:pPr marL="0" lvl="0" indent="0" algn="l" rtl="0">
                        <a:lnSpc>
                          <a:spcPct val="115000"/>
                        </a:lnSpc>
                        <a:spcBef>
                          <a:spcPts val="1200"/>
                        </a:spcBef>
                        <a:spcAft>
                          <a:spcPts val="1200"/>
                        </a:spcAft>
                        <a:buNone/>
                      </a:pPr>
                      <a:r>
                        <a:rPr lang="en" sz="900" i="1">
                          <a:latin typeface="Verdana"/>
                          <a:ea typeface="Verdana"/>
                          <a:cs typeface="Verdana"/>
                          <a:sym typeface="Verdana"/>
                        </a:rPr>
                        <a:t>Formulate investigative questions </a:t>
                      </a:r>
                      <a:r>
                        <a:rPr lang="en" sz="900">
                          <a:latin typeface="Verdana"/>
                          <a:ea typeface="Verdana"/>
                          <a:cs typeface="Verdana"/>
                          <a:sym typeface="Verdana"/>
                        </a:rPr>
                        <a:t>that require the collection or acquisition of a large set of univariate quantitative data or summary statistics of a large set of univariate quantitative data and investigate questions using a data cycle.</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BFBFBF"/>
                    </a:solidFill>
                  </a:tcPr>
                </a:tc>
                <a:extLst>
                  <a:ext uri="{0D108BD9-81ED-4DB2-BD59-A6C34878D82A}">
                    <a16:rowId xmlns:a16="http://schemas.microsoft.com/office/drawing/2014/main" val="10003"/>
                  </a:ext>
                </a:extLst>
              </a:tr>
              <a:tr h="1174375">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Descriptive Statistics</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A6A6A6"/>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Compare and contrast </a:t>
                      </a:r>
                      <a:r>
                        <a:rPr lang="en" sz="900" u="sng">
                          <a:latin typeface="Verdana"/>
                          <a:ea typeface="Verdana"/>
                          <a:cs typeface="Verdana"/>
                          <a:sym typeface="Verdana"/>
                        </a:rPr>
                        <a:t>two or more univariate data sets</a:t>
                      </a:r>
                      <a:r>
                        <a:rPr lang="en" sz="900">
                          <a:latin typeface="Verdana"/>
                          <a:ea typeface="Verdana"/>
                          <a:cs typeface="Verdana"/>
                          <a:sym typeface="Verdana"/>
                        </a:rPr>
                        <a:t>, numerically and graphically</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A6A6A6"/>
                    </a:solidFill>
                  </a:tcPr>
                </a:tc>
                <a:tc>
                  <a:txBody>
                    <a:bodyPr/>
                    <a:lstStyle/>
                    <a:p>
                      <a:pPr marL="0" lvl="0" indent="0" algn="l" rtl="0">
                        <a:lnSpc>
                          <a:spcPct val="115000"/>
                        </a:lnSpc>
                        <a:spcBef>
                          <a:spcPts val="1200"/>
                        </a:spcBef>
                        <a:spcAft>
                          <a:spcPts val="0"/>
                        </a:spcAft>
                        <a:buNone/>
                      </a:pPr>
                      <a:r>
                        <a:rPr lang="en" sz="900">
                          <a:latin typeface="Verdana"/>
                          <a:ea typeface="Verdana"/>
                          <a:cs typeface="Verdana"/>
                          <a:sym typeface="Verdana"/>
                        </a:rPr>
                        <a:t>Create and interpret graphical displays of data, including dot plots, stem plots, box plots, cumulative frequency graphs, and histograms, using appropriate technology</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A6A6A6"/>
                    </a:solidFill>
                  </a:tcPr>
                </a:tc>
                <a:tc>
                  <a:txBody>
                    <a:bodyPr/>
                    <a:lstStyle/>
                    <a:p>
                      <a:pPr marL="0" lvl="0" indent="0" algn="l" rtl="0">
                        <a:lnSpc>
                          <a:spcPct val="115000"/>
                        </a:lnSpc>
                        <a:spcBef>
                          <a:spcPts val="1200"/>
                        </a:spcBef>
                        <a:spcAft>
                          <a:spcPts val="0"/>
                        </a:spcAft>
                        <a:buNone/>
                      </a:pPr>
                      <a:r>
                        <a:rPr lang="en" sz="900" i="1">
                          <a:latin typeface="Verdana"/>
                          <a:ea typeface="Verdana"/>
                          <a:cs typeface="Verdana"/>
                          <a:sym typeface="Verdana"/>
                        </a:rPr>
                        <a:t>Investigate and explain the influence of outliers</a:t>
                      </a:r>
                      <a:r>
                        <a:rPr lang="en" sz="900">
                          <a:latin typeface="Verdana"/>
                          <a:ea typeface="Verdana"/>
                          <a:cs typeface="Verdana"/>
                          <a:sym typeface="Verdana"/>
                        </a:rPr>
                        <a:t> on a univariate data set.</a:t>
                      </a:r>
                      <a:endParaRPr sz="900">
                        <a:latin typeface="Verdana"/>
                        <a:ea typeface="Verdana"/>
                        <a:cs typeface="Verdana"/>
                        <a:sym typeface="Verdana"/>
                      </a:endParaRPr>
                    </a:p>
                    <a:p>
                      <a:pPr marL="0" lvl="0" indent="0" algn="l" rtl="0">
                        <a:lnSpc>
                          <a:spcPct val="115000"/>
                        </a:lnSpc>
                        <a:spcBef>
                          <a:spcPts val="1200"/>
                        </a:spcBef>
                        <a:spcAft>
                          <a:spcPts val="0"/>
                        </a:spcAft>
                        <a:buNone/>
                      </a:pPr>
                      <a:r>
                        <a:rPr lang="en" sz="900">
                          <a:latin typeface="Verdana"/>
                          <a:ea typeface="Verdana"/>
                          <a:cs typeface="Verdana"/>
                          <a:sym typeface="Verdana"/>
                        </a:rPr>
                        <a:t>Investigate and explain ways in which standard deviation addresses variability</a:t>
                      </a:r>
                      <a:endParaRPr sz="900">
                        <a:latin typeface="Verdana"/>
                        <a:ea typeface="Verdana"/>
                        <a:cs typeface="Verdana"/>
                        <a:sym typeface="Verdana"/>
                      </a:endParaRPr>
                    </a:p>
                  </a:txBody>
                  <a:tcPr marL="45700" marR="45700" marT="0" marB="0">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A6A6A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256"/>
        <p:cNvGrpSpPr/>
        <p:nvPr/>
      </p:nvGrpSpPr>
      <p:grpSpPr>
        <a:xfrm>
          <a:off x="0" y="0"/>
          <a:ext cx="0" cy="0"/>
          <a:chOff x="0" y="0"/>
          <a:chExt cx="0" cy="0"/>
        </a:xfrm>
      </p:grpSpPr>
      <p:grpSp>
        <p:nvGrpSpPr>
          <p:cNvPr id="257" name="Google Shape;257;p34"/>
          <p:cNvGrpSpPr/>
          <p:nvPr/>
        </p:nvGrpSpPr>
        <p:grpSpPr>
          <a:xfrm>
            <a:off x="3679715" y="994510"/>
            <a:ext cx="1614508" cy="2324283"/>
            <a:chOff x="7715250" y="343400"/>
            <a:chExt cx="1091400" cy="1587300"/>
          </a:xfrm>
        </p:grpSpPr>
        <p:sp>
          <p:nvSpPr>
            <p:cNvPr id="258" name="Google Shape;258;p34"/>
            <p:cNvSpPr txBox="1"/>
            <p:nvPr/>
          </p:nvSpPr>
          <p:spPr>
            <a:xfrm>
              <a:off x="7715250" y="343400"/>
              <a:ext cx="1091400" cy="1587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Old Standard TT"/>
                <a:ea typeface="Old Standard TT"/>
                <a:cs typeface="Old Standard TT"/>
                <a:sym typeface="Old Standard TT"/>
              </a:endParaRPr>
            </a:p>
          </p:txBody>
        </p:sp>
        <p:pic>
          <p:nvPicPr>
            <p:cNvPr id="259" name="Google Shape;259;p34"/>
            <p:cNvPicPr preferRelativeResize="0"/>
            <p:nvPr/>
          </p:nvPicPr>
          <p:blipFill rotWithShape="1">
            <a:blip r:embed="rId3">
              <a:alphaModFix/>
            </a:blip>
            <a:srcRect/>
            <a:stretch/>
          </p:blipFill>
          <p:spPr>
            <a:xfrm>
              <a:off x="7762088" y="490832"/>
              <a:ext cx="997639" cy="1292293"/>
            </a:xfrm>
            <a:prstGeom prst="rect">
              <a:avLst/>
            </a:prstGeom>
            <a:noFill/>
            <a:ln>
              <a:noFill/>
            </a:ln>
          </p:spPr>
        </p:pic>
      </p:grpSp>
      <p:sp>
        <p:nvSpPr>
          <p:cNvPr id="260" name="Google Shape;260;p34"/>
          <p:cNvSpPr txBox="1"/>
          <p:nvPr/>
        </p:nvSpPr>
        <p:spPr>
          <a:xfrm>
            <a:off x="2390350" y="0"/>
            <a:ext cx="3985800" cy="9234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4800">
                <a:solidFill>
                  <a:schemeClr val="lt1"/>
                </a:solidFill>
              </a:rPr>
              <a:t>Thank you!</a:t>
            </a:r>
            <a:endParaRPr>
              <a:solidFill>
                <a:schemeClr val="lt1"/>
              </a:solidFill>
            </a:endParaRPr>
          </a:p>
        </p:txBody>
      </p:sp>
      <p:sp>
        <p:nvSpPr>
          <p:cNvPr id="261" name="Google Shape;261;p34"/>
          <p:cNvSpPr txBox="1"/>
          <p:nvPr/>
        </p:nvSpPr>
        <p:spPr>
          <a:xfrm>
            <a:off x="196025" y="2134650"/>
            <a:ext cx="3000000" cy="874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b="1">
                <a:solidFill>
                  <a:schemeClr val="lt1"/>
                </a:solidFill>
              </a:rPr>
              <a:t>Stefany Feldbusch, </a:t>
            </a:r>
            <a:endParaRPr>
              <a:solidFill>
                <a:schemeClr val="lt1"/>
              </a:solidFill>
            </a:endParaRPr>
          </a:p>
          <a:p>
            <a:pPr marL="0" lvl="0" indent="0" algn="l" rtl="0">
              <a:lnSpc>
                <a:spcPct val="80000"/>
              </a:lnSpc>
              <a:spcBef>
                <a:spcPts val="0"/>
              </a:spcBef>
              <a:spcAft>
                <a:spcPts val="0"/>
              </a:spcAft>
              <a:buNone/>
            </a:pPr>
            <a:r>
              <a:rPr lang="en" b="1">
                <a:solidFill>
                  <a:schemeClr val="lt1"/>
                </a:solidFill>
              </a:rPr>
              <a:t>Environmental Educator</a:t>
            </a:r>
            <a:endParaRPr>
              <a:solidFill>
                <a:schemeClr val="lt1"/>
              </a:solidFill>
            </a:endParaRPr>
          </a:p>
          <a:p>
            <a:pPr marL="0" lvl="0" indent="0" algn="l" rtl="0">
              <a:lnSpc>
                <a:spcPct val="80000"/>
              </a:lnSpc>
              <a:spcBef>
                <a:spcPts val="0"/>
              </a:spcBef>
              <a:spcAft>
                <a:spcPts val="0"/>
              </a:spcAft>
              <a:buNone/>
            </a:pPr>
            <a:r>
              <a:rPr lang="en" b="1">
                <a:solidFill>
                  <a:schemeClr val="lt1"/>
                </a:solidFill>
              </a:rPr>
              <a:t>Blandy Experimental Farm</a:t>
            </a:r>
            <a:endParaRPr>
              <a:solidFill>
                <a:schemeClr val="lt1"/>
              </a:solidFill>
            </a:endParaRPr>
          </a:p>
          <a:p>
            <a:pPr marL="0" lvl="0" indent="0" algn="l" rtl="0">
              <a:lnSpc>
                <a:spcPct val="80000"/>
              </a:lnSpc>
              <a:spcBef>
                <a:spcPts val="0"/>
              </a:spcBef>
              <a:spcAft>
                <a:spcPts val="0"/>
              </a:spcAft>
              <a:buNone/>
            </a:pPr>
            <a:r>
              <a:rPr lang="en" b="1">
                <a:solidFill>
                  <a:schemeClr val="lt1"/>
                </a:solidFill>
              </a:rPr>
              <a:t>stefanyfeldbusch@virginia.edu</a:t>
            </a:r>
            <a:endParaRPr>
              <a:solidFill>
                <a:schemeClr val="lt1"/>
              </a:solidFill>
            </a:endParaRPr>
          </a:p>
        </p:txBody>
      </p:sp>
      <p:sp>
        <p:nvSpPr>
          <p:cNvPr id="262" name="Google Shape;262;p34"/>
          <p:cNvSpPr txBox="1"/>
          <p:nvPr/>
        </p:nvSpPr>
        <p:spPr>
          <a:xfrm>
            <a:off x="5855600" y="2134650"/>
            <a:ext cx="3000000" cy="874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b="1">
                <a:solidFill>
                  <a:schemeClr val="lt1"/>
                </a:solidFill>
              </a:rPr>
              <a:t>Emily Ford, M.S.S.E, </a:t>
            </a:r>
            <a:endParaRPr>
              <a:solidFill>
                <a:schemeClr val="lt1"/>
              </a:solidFill>
            </a:endParaRPr>
          </a:p>
          <a:p>
            <a:pPr marL="0" lvl="0" indent="0" algn="l" rtl="0">
              <a:lnSpc>
                <a:spcPct val="80000"/>
              </a:lnSpc>
              <a:spcBef>
                <a:spcPts val="0"/>
              </a:spcBef>
              <a:spcAft>
                <a:spcPts val="0"/>
              </a:spcAft>
              <a:buNone/>
            </a:pPr>
            <a:r>
              <a:rPr lang="en" b="1">
                <a:solidFill>
                  <a:schemeClr val="lt1"/>
                </a:solidFill>
              </a:rPr>
              <a:t>Lead Environmental Educator</a:t>
            </a:r>
            <a:endParaRPr>
              <a:solidFill>
                <a:schemeClr val="lt1"/>
              </a:solidFill>
            </a:endParaRPr>
          </a:p>
          <a:p>
            <a:pPr marL="0" lvl="0" indent="0" algn="l" rtl="0">
              <a:lnSpc>
                <a:spcPct val="80000"/>
              </a:lnSpc>
              <a:spcBef>
                <a:spcPts val="0"/>
              </a:spcBef>
              <a:spcAft>
                <a:spcPts val="0"/>
              </a:spcAft>
              <a:buNone/>
            </a:pPr>
            <a:r>
              <a:rPr lang="en" b="1">
                <a:solidFill>
                  <a:schemeClr val="lt1"/>
                </a:solidFill>
              </a:rPr>
              <a:t>Blandy Experimental Farm</a:t>
            </a:r>
            <a:endParaRPr>
              <a:solidFill>
                <a:schemeClr val="lt1"/>
              </a:solidFill>
            </a:endParaRPr>
          </a:p>
          <a:p>
            <a:pPr marL="0" lvl="0" indent="0" algn="l" rtl="0">
              <a:lnSpc>
                <a:spcPct val="80000"/>
              </a:lnSpc>
              <a:spcBef>
                <a:spcPts val="0"/>
              </a:spcBef>
              <a:spcAft>
                <a:spcPts val="0"/>
              </a:spcAft>
              <a:buNone/>
            </a:pPr>
            <a:r>
              <a:rPr lang="en" b="1">
                <a:solidFill>
                  <a:schemeClr val="lt1"/>
                </a:solidFill>
              </a:rPr>
              <a:t>emilyford@virginia.edu</a:t>
            </a:r>
            <a:endParaRPr>
              <a:solidFill>
                <a:schemeClr val="lt1"/>
              </a:solidFill>
            </a:endParaRPr>
          </a:p>
        </p:txBody>
      </p:sp>
      <p:sp>
        <p:nvSpPr>
          <p:cNvPr id="263" name="Google Shape;263;p34"/>
          <p:cNvSpPr txBox="1"/>
          <p:nvPr/>
        </p:nvSpPr>
        <p:spPr>
          <a:xfrm>
            <a:off x="2512300" y="4220100"/>
            <a:ext cx="4244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https://blandy.virginia.edu/pk-12-education</a:t>
            </a:r>
            <a:endParaRPr sz="1600"/>
          </a:p>
        </p:txBody>
      </p:sp>
      <p:pic>
        <p:nvPicPr>
          <p:cNvPr id="264" name="Google Shape;264;p34"/>
          <p:cNvPicPr preferRelativeResize="0"/>
          <p:nvPr/>
        </p:nvPicPr>
        <p:blipFill>
          <a:blip r:embed="rId4">
            <a:alphaModFix/>
          </a:blip>
          <a:stretch>
            <a:fillRect/>
          </a:stretch>
        </p:blipFill>
        <p:spPr>
          <a:xfrm>
            <a:off x="287987" y="194150"/>
            <a:ext cx="1179925" cy="1183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83F04"/>
        </a:solidFill>
        <a:effectLst/>
      </p:bgPr>
    </p:bg>
    <p:spTree>
      <p:nvGrpSpPr>
        <p:cNvPr id="1" name="Shape 268"/>
        <p:cNvGrpSpPr/>
        <p:nvPr/>
      </p:nvGrpSpPr>
      <p:grpSpPr>
        <a:xfrm>
          <a:off x="0" y="0"/>
          <a:ext cx="0" cy="0"/>
          <a:chOff x="0" y="0"/>
          <a:chExt cx="0" cy="0"/>
        </a:xfrm>
      </p:grpSpPr>
      <p:pic>
        <p:nvPicPr>
          <p:cNvPr id="269" name="Google Shape;269;p35" descr="Cyclist Silhouette Vector Clipart image - Free stock photo ..."/>
          <p:cNvPicPr preferRelativeResize="0"/>
          <p:nvPr/>
        </p:nvPicPr>
        <p:blipFill>
          <a:blip r:embed="rId3">
            <a:alphaModFix amt="10000"/>
          </a:blip>
          <a:stretch>
            <a:fillRect/>
          </a:stretch>
        </p:blipFill>
        <p:spPr>
          <a:xfrm rot="-535877">
            <a:off x="578126" y="-197475"/>
            <a:ext cx="5781500" cy="5143503"/>
          </a:xfrm>
          <a:prstGeom prst="rect">
            <a:avLst/>
          </a:prstGeom>
          <a:noFill/>
          <a:ln>
            <a:noFill/>
          </a:ln>
        </p:spPr>
      </p:pic>
      <p:sp>
        <p:nvSpPr>
          <p:cNvPr id="270" name="Google Shape;270;p35"/>
          <p:cNvSpPr txBox="1"/>
          <p:nvPr/>
        </p:nvSpPr>
        <p:spPr>
          <a:xfrm>
            <a:off x="2408650" y="127100"/>
            <a:ext cx="41070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rPr>
              <a:t>Accessing Project Squirrel</a:t>
            </a:r>
            <a:endParaRPr sz="2400" b="1">
              <a:solidFill>
                <a:schemeClr val="lt1"/>
              </a:solidFill>
            </a:endParaRPr>
          </a:p>
        </p:txBody>
      </p:sp>
      <p:sp>
        <p:nvSpPr>
          <p:cNvPr id="271" name="Google Shape;271;p35"/>
          <p:cNvSpPr txBox="1"/>
          <p:nvPr/>
        </p:nvSpPr>
        <p:spPr>
          <a:xfrm>
            <a:off x="2211425" y="4482050"/>
            <a:ext cx="4353600" cy="6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chemeClr val="lt1"/>
                </a:solidFill>
              </a:rPr>
              <a:t>https://scistarter.org/form/project-squirrel</a:t>
            </a:r>
            <a:endParaRPr sz="1800" i="1">
              <a:solidFill>
                <a:schemeClr val="lt1"/>
              </a:solidFill>
            </a:endParaRPr>
          </a:p>
        </p:txBody>
      </p:sp>
      <p:pic>
        <p:nvPicPr>
          <p:cNvPr id="272" name="Google Shape;272;p35"/>
          <p:cNvPicPr preferRelativeResize="0"/>
          <p:nvPr/>
        </p:nvPicPr>
        <p:blipFill>
          <a:blip r:embed="rId4">
            <a:alphaModFix/>
          </a:blip>
          <a:stretch>
            <a:fillRect/>
          </a:stretch>
        </p:blipFill>
        <p:spPr>
          <a:xfrm>
            <a:off x="2937013" y="947175"/>
            <a:ext cx="3269977" cy="32491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E75B6"/>
        </a:solidFill>
        <a:effectLst/>
      </p:bgPr>
    </p:bg>
    <p:spTree>
      <p:nvGrpSpPr>
        <p:cNvPr id="1" name="Shape 276"/>
        <p:cNvGrpSpPr/>
        <p:nvPr/>
      </p:nvGrpSpPr>
      <p:grpSpPr>
        <a:xfrm>
          <a:off x="0" y="0"/>
          <a:ext cx="0" cy="0"/>
          <a:chOff x="0" y="0"/>
          <a:chExt cx="0" cy="0"/>
        </a:xfrm>
      </p:grpSpPr>
      <p:pic>
        <p:nvPicPr>
          <p:cNvPr id="277" name="Google Shape;277;p36" descr="Cyclist Silhouette Vector Clipart image - Free stock photo ..."/>
          <p:cNvPicPr preferRelativeResize="0"/>
          <p:nvPr/>
        </p:nvPicPr>
        <p:blipFill>
          <a:blip r:embed="rId3">
            <a:alphaModFix amt="10000"/>
          </a:blip>
          <a:stretch>
            <a:fillRect/>
          </a:stretch>
        </p:blipFill>
        <p:spPr>
          <a:xfrm rot="-535877">
            <a:off x="578126" y="-197475"/>
            <a:ext cx="5781500" cy="5143503"/>
          </a:xfrm>
          <a:prstGeom prst="rect">
            <a:avLst/>
          </a:prstGeom>
          <a:noFill/>
          <a:ln>
            <a:noFill/>
          </a:ln>
        </p:spPr>
      </p:pic>
      <p:sp>
        <p:nvSpPr>
          <p:cNvPr id="278" name="Google Shape;278;p36"/>
          <p:cNvSpPr txBox="1"/>
          <p:nvPr/>
        </p:nvSpPr>
        <p:spPr>
          <a:xfrm>
            <a:off x="3119450" y="117225"/>
            <a:ext cx="41070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rPr>
              <a:t>Accessing eBird</a:t>
            </a:r>
            <a:endParaRPr sz="2400" b="1">
              <a:solidFill>
                <a:schemeClr val="lt1"/>
              </a:solidFill>
            </a:endParaRPr>
          </a:p>
        </p:txBody>
      </p:sp>
      <p:sp>
        <p:nvSpPr>
          <p:cNvPr id="279" name="Google Shape;279;p36"/>
          <p:cNvSpPr txBox="1"/>
          <p:nvPr/>
        </p:nvSpPr>
        <p:spPr>
          <a:xfrm>
            <a:off x="3297375" y="4432675"/>
            <a:ext cx="2438400" cy="6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chemeClr val="lt1"/>
                </a:solidFill>
              </a:rPr>
              <a:t>https://ebird.org/home</a:t>
            </a:r>
            <a:endParaRPr sz="1800" i="1">
              <a:solidFill>
                <a:schemeClr val="lt1"/>
              </a:solidFill>
            </a:endParaRPr>
          </a:p>
        </p:txBody>
      </p:sp>
      <p:pic>
        <p:nvPicPr>
          <p:cNvPr id="280" name="Google Shape;280;p36"/>
          <p:cNvPicPr preferRelativeResize="0"/>
          <p:nvPr/>
        </p:nvPicPr>
        <p:blipFill>
          <a:blip r:embed="rId4">
            <a:alphaModFix/>
          </a:blip>
          <a:stretch>
            <a:fillRect/>
          </a:stretch>
        </p:blipFill>
        <p:spPr>
          <a:xfrm>
            <a:off x="2871542" y="1009095"/>
            <a:ext cx="3084976" cy="3125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84"/>
        <p:cNvGrpSpPr/>
        <p:nvPr/>
      </p:nvGrpSpPr>
      <p:grpSpPr>
        <a:xfrm>
          <a:off x="0" y="0"/>
          <a:ext cx="0" cy="0"/>
          <a:chOff x="0" y="0"/>
          <a:chExt cx="0" cy="0"/>
        </a:xfrm>
      </p:grpSpPr>
      <p:pic>
        <p:nvPicPr>
          <p:cNvPr id="285" name="Google Shape;285;p37" descr="Cyclist Silhouette Vector Clipart image - Free stock photo ..."/>
          <p:cNvPicPr preferRelativeResize="0"/>
          <p:nvPr/>
        </p:nvPicPr>
        <p:blipFill>
          <a:blip r:embed="rId3">
            <a:alphaModFix amt="10000"/>
          </a:blip>
          <a:stretch>
            <a:fillRect/>
          </a:stretch>
        </p:blipFill>
        <p:spPr>
          <a:xfrm rot="-535877">
            <a:off x="578126" y="-197475"/>
            <a:ext cx="5781500" cy="5143503"/>
          </a:xfrm>
          <a:prstGeom prst="rect">
            <a:avLst/>
          </a:prstGeom>
          <a:noFill/>
          <a:ln>
            <a:noFill/>
          </a:ln>
        </p:spPr>
      </p:pic>
      <p:sp>
        <p:nvSpPr>
          <p:cNvPr id="286" name="Google Shape;286;p37"/>
          <p:cNvSpPr txBox="1"/>
          <p:nvPr/>
        </p:nvSpPr>
        <p:spPr>
          <a:xfrm>
            <a:off x="3119450" y="117225"/>
            <a:ext cx="41070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lt1"/>
                </a:solidFill>
              </a:rPr>
              <a:t>Accessing Budburst</a:t>
            </a:r>
            <a:endParaRPr sz="2400" b="1">
              <a:solidFill>
                <a:schemeClr val="lt1"/>
              </a:solidFill>
            </a:endParaRPr>
          </a:p>
        </p:txBody>
      </p:sp>
      <p:sp>
        <p:nvSpPr>
          <p:cNvPr id="287" name="Google Shape;287;p37"/>
          <p:cNvSpPr txBox="1"/>
          <p:nvPr/>
        </p:nvSpPr>
        <p:spPr>
          <a:xfrm>
            <a:off x="3405950" y="4630150"/>
            <a:ext cx="201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https://budburst.org/</a:t>
            </a:r>
            <a:endParaRPr/>
          </a:p>
        </p:txBody>
      </p:sp>
      <p:pic>
        <p:nvPicPr>
          <p:cNvPr id="288" name="Google Shape;288;p37"/>
          <p:cNvPicPr preferRelativeResize="0"/>
          <p:nvPr/>
        </p:nvPicPr>
        <p:blipFill>
          <a:blip r:embed="rId4">
            <a:alphaModFix/>
          </a:blip>
          <a:stretch>
            <a:fillRect/>
          </a:stretch>
        </p:blipFill>
        <p:spPr>
          <a:xfrm>
            <a:off x="2900850" y="1128520"/>
            <a:ext cx="3128975" cy="3169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78"/>
        <p:cNvGrpSpPr/>
        <p:nvPr/>
      </p:nvGrpSpPr>
      <p:grpSpPr>
        <a:xfrm>
          <a:off x="0" y="0"/>
          <a:ext cx="0" cy="0"/>
          <a:chOff x="0" y="0"/>
          <a:chExt cx="0" cy="0"/>
        </a:xfrm>
      </p:grpSpPr>
      <p:pic>
        <p:nvPicPr>
          <p:cNvPr id="79" name="Google Shape;79;p15"/>
          <p:cNvPicPr preferRelativeResize="0"/>
          <p:nvPr/>
        </p:nvPicPr>
        <p:blipFill>
          <a:blip r:embed="rId3">
            <a:alphaModFix/>
          </a:blip>
          <a:stretch>
            <a:fillRect/>
          </a:stretch>
        </p:blipFill>
        <p:spPr>
          <a:xfrm>
            <a:off x="207675" y="2710675"/>
            <a:ext cx="2548824" cy="1975925"/>
          </a:xfrm>
          <a:prstGeom prst="rect">
            <a:avLst/>
          </a:prstGeom>
          <a:noFill/>
          <a:ln>
            <a:noFill/>
          </a:ln>
        </p:spPr>
      </p:pic>
      <p:pic>
        <p:nvPicPr>
          <p:cNvPr id="80" name="Google Shape;80;p15"/>
          <p:cNvPicPr preferRelativeResize="0"/>
          <p:nvPr/>
        </p:nvPicPr>
        <p:blipFill>
          <a:blip r:embed="rId4">
            <a:alphaModFix/>
          </a:blip>
          <a:stretch>
            <a:fillRect/>
          </a:stretch>
        </p:blipFill>
        <p:spPr>
          <a:xfrm>
            <a:off x="132700" y="286250"/>
            <a:ext cx="2782634" cy="2088650"/>
          </a:xfrm>
          <a:prstGeom prst="rect">
            <a:avLst/>
          </a:prstGeom>
          <a:noFill/>
          <a:ln>
            <a:noFill/>
          </a:ln>
        </p:spPr>
      </p:pic>
      <p:sp>
        <p:nvSpPr>
          <p:cNvPr id="81" name="Google Shape;81;p15"/>
          <p:cNvSpPr txBox="1"/>
          <p:nvPr/>
        </p:nvSpPr>
        <p:spPr>
          <a:xfrm>
            <a:off x="5340000" y="3006675"/>
            <a:ext cx="3804000" cy="17547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lt1"/>
              </a:buClr>
              <a:buSzPts val="1700"/>
              <a:buChar char="●"/>
            </a:pPr>
            <a:r>
              <a:rPr lang="en" sz="1700" b="1">
                <a:solidFill>
                  <a:schemeClr val="lt1"/>
                </a:solidFill>
              </a:rPr>
              <a:t>Field ecological research station</a:t>
            </a:r>
            <a:endParaRPr sz="1700" b="1">
              <a:solidFill>
                <a:schemeClr val="lt1"/>
              </a:solidFill>
            </a:endParaRPr>
          </a:p>
          <a:p>
            <a:pPr marL="457200" lvl="0" indent="0" algn="l" rtl="0">
              <a:spcBef>
                <a:spcPts val="0"/>
              </a:spcBef>
              <a:spcAft>
                <a:spcPts val="0"/>
              </a:spcAft>
              <a:buNone/>
            </a:pPr>
            <a:endParaRPr sz="1700" b="1">
              <a:solidFill>
                <a:schemeClr val="lt1"/>
              </a:solidFill>
            </a:endParaRPr>
          </a:p>
          <a:p>
            <a:pPr marL="457200" lvl="0" indent="-336550" algn="l" rtl="0">
              <a:spcBef>
                <a:spcPts val="0"/>
              </a:spcBef>
              <a:spcAft>
                <a:spcPts val="0"/>
              </a:spcAft>
              <a:buClr>
                <a:schemeClr val="lt1"/>
              </a:buClr>
              <a:buSzPts val="1700"/>
              <a:buChar char="●"/>
            </a:pPr>
            <a:r>
              <a:rPr lang="en" sz="1700" b="1">
                <a:solidFill>
                  <a:schemeClr val="lt1"/>
                </a:solidFill>
              </a:rPr>
              <a:t>The State Arboretum of Virginia</a:t>
            </a:r>
            <a:endParaRPr sz="1700" b="1">
              <a:solidFill>
                <a:schemeClr val="lt1"/>
              </a:solidFill>
            </a:endParaRPr>
          </a:p>
          <a:p>
            <a:pPr marL="0" lvl="0" indent="0" algn="l" rtl="0">
              <a:spcBef>
                <a:spcPts val="0"/>
              </a:spcBef>
              <a:spcAft>
                <a:spcPts val="0"/>
              </a:spcAft>
              <a:buNone/>
            </a:pPr>
            <a:endParaRPr sz="1700" b="1">
              <a:solidFill>
                <a:schemeClr val="lt1"/>
              </a:solidFill>
            </a:endParaRPr>
          </a:p>
        </p:txBody>
      </p:sp>
      <p:sp>
        <p:nvSpPr>
          <p:cNvPr id="82" name="Google Shape;82;p15"/>
          <p:cNvSpPr txBox="1"/>
          <p:nvPr/>
        </p:nvSpPr>
        <p:spPr>
          <a:xfrm>
            <a:off x="3216325" y="218575"/>
            <a:ext cx="29472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rPr>
              <a:t>University of Virginia’s Blandy Experimental Farm &amp; </a:t>
            </a:r>
            <a:endParaRPr sz="1700" b="1">
              <a:solidFill>
                <a:schemeClr val="lt1"/>
              </a:solidFill>
            </a:endParaRPr>
          </a:p>
          <a:p>
            <a:pPr marL="0" lvl="0" indent="0" algn="ctr" rtl="0">
              <a:spcBef>
                <a:spcPts val="0"/>
              </a:spcBef>
              <a:spcAft>
                <a:spcPts val="0"/>
              </a:spcAft>
              <a:buNone/>
            </a:pPr>
            <a:r>
              <a:rPr lang="en" sz="1700" b="1">
                <a:solidFill>
                  <a:schemeClr val="lt1"/>
                </a:solidFill>
              </a:rPr>
              <a:t>The State Arboretum of Virginia</a:t>
            </a:r>
            <a:endParaRPr sz="500">
              <a:solidFill>
                <a:schemeClr val="lt1"/>
              </a:solidFill>
            </a:endParaRPr>
          </a:p>
        </p:txBody>
      </p:sp>
      <p:pic>
        <p:nvPicPr>
          <p:cNvPr id="83" name="Google Shape;83;p15" descr="https://upload.wikimedia.org/wikipedia/commons/a/a7/Chesapeake_Bay_watershed_map_-_EPA.gif"/>
          <p:cNvPicPr preferRelativeResize="0"/>
          <p:nvPr/>
        </p:nvPicPr>
        <p:blipFill>
          <a:blip r:embed="rId5">
            <a:alphaModFix/>
          </a:blip>
          <a:stretch>
            <a:fillRect/>
          </a:stretch>
        </p:blipFill>
        <p:spPr>
          <a:xfrm>
            <a:off x="6464525" y="172800"/>
            <a:ext cx="2144150" cy="2884850"/>
          </a:xfrm>
          <a:prstGeom prst="rect">
            <a:avLst/>
          </a:prstGeom>
          <a:noFill/>
          <a:ln>
            <a:noFill/>
          </a:ln>
        </p:spPr>
      </p:pic>
      <p:pic>
        <p:nvPicPr>
          <p:cNvPr id="84" name="Google Shape;84;p15"/>
          <p:cNvPicPr preferRelativeResize="0"/>
          <p:nvPr/>
        </p:nvPicPr>
        <p:blipFill>
          <a:blip r:embed="rId6">
            <a:alphaModFix/>
          </a:blip>
          <a:stretch>
            <a:fillRect/>
          </a:stretch>
        </p:blipFill>
        <p:spPr>
          <a:xfrm>
            <a:off x="2802300" y="2242202"/>
            <a:ext cx="2694225" cy="2123898"/>
          </a:xfrm>
          <a:prstGeom prst="rect">
            <a:avLst/>
          </a:prstGeom>
          <a:noFill/>
          <a:ln>
            <a:noFill/>
          </a:ln>
        </p:spPr>
      </p:pic>
      <p:cxnSp>
        <p:nvCxnSpPr>
          <p:cNvPr id="85" name="Google Shape;85;p15"/>
          <p:cNvCxnSpPr/>
          <p:nvPr/>
        </p:nvCxnSpPr>
        <p:spPr>
          <a:xfrm>
            <a:off x="6955900" y="1462525"/>
            <a:ext cx="373800" cy="3054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89"/>
        <p:cNvGrpSpPr/>
        <p:nvPr/>
      </p:nvGrpSpPr>
      <p:grpSpPr>
        <a:xfrm>
          <a:off x="0" y="0"/>
          <a:ext cx="0" cy="0"/>
          <a:chOff x="0" y="0"/>
          <a:chExt cx="0" cy="0"/>
        </a:xfrm>
      </p:grpSpPr>
      <p:pic>
        <p:nvPicPr>
          <p:cNvPr id="90" name="Google Shape;90;p16"/>
          <p:cNvPicPr preferRelativeResize="0"/>
          <p:nvPr/>
        </p:nvPicPr>
        <p:blipFill>
          <a:blip r:embed="rId3">
            <a:alphaModFix/>
          </a:blip>
          <a:stretch>
            <a:fillRect/>
          </a:stretch>
        </p:blipFill>
        <p:spPr>
          <a:xfrm>
            <a:off x="2679025" y="2042075"/>
            <a:ext cx="2212650" cy="2755675"/>
          </a:xfrm>
          <a:prstGeom prst="rect">
            <a:avLst/>
          </a:prstGeom>
          <a:noFill/>
          <a:ln>
            <a:noFill/>
          </a:ln>
        </p:spPr>
      </p:pic>
      <p:pic>
        <p:nvPicPr>
          <p:cNvPr id="91" name="Google Shape;91;p16"/>
          <p:cNvPicPr preferRelativeResize="0"/>
          <p:nvPr/>
        </p:nvPicPr>
        <p:blipFill>
          <a:blip r:embed="rId4">
            <a:alphaModFix/>
          </a:blip>
          <a:stretch>
            <a:fillRect/>
          </a:stretch>
        </p:blipFill>
        <p:spPr>
          <a:xfrm>
            <a:off x="6000176" y="431618"/>
            <a:ext cx="3075125" cy="2413307"/>
          </a:xfrm>
          <a:prstGeom prst="rect">
            <a:avLst/>
          </a:prstGeom>
          <a:noFill/>
          <a:ln>
            <a:noFill/>
          </a:ln>
        </p:spPr>
      </p:pic>
      <p:sp>
        <p:nvSpPr>
          <p:cNvPr id="92" name="Google Shape;92;p16"/>
          <p:cNvSpPr txBox="1"/>
          <p:nvPr/>
        </p:nvSpPr>
        <p:spPr>
          <a:xfrm>
            <a:off x="5025300" y="3021925"/>
            <a:ext cx="38040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u="sng">
                <a:solidFill>
                  <a:schemeClr val="lt1"/>
                </a:solidFill>
              </a:rPr>
              <a:t>Blandy’s Mission</a:t>
            </a:r>
            <a:r>
              <a:rPr lang="en" sz="1700" b="1">
                <a:solidFill>
                  <a:schemeClr val="lt1"/>
                </a:solidFill>
              </a:rPr>
              <a:t>:  To increase understanding of the natural environment through research and education</a:t>
            </a:r>
            <a:endParaRPr sz="500">
              <a:solidFill>
                <a:schemeClr val="lt1"/>
              </a:solidFill>
            </a:endParaRPr>
          </a:p>
          <a:p>
            <a:pPr marL="0" lvl="0" indent="0" algn="l" rtl="0">
              <a:spcBef>
                <a:spcPts val="0"/>
              </a:spcBef>
              <a:spcAft>
                <a:spcPts val="0"/>
              </a:spcAft>
              <a:buNone/>
            </a:pPr>
            <a:endParaRPr sz="1700" b="1">
              <a:solidFill>
                <a:schemeClr val="lt1"/>
              </a:solidFill>
            </a:endParaRPr>
          </a:p>
        </p:txBody>
      </p:sp>
      <p:sp>
        <p:nvSpPr>
          <p:cNvPr id="93" name="Google Shape;93;p16"/>
          <p:cNvSpPr txBox="1"/>
          <p:nvPr/>
        </p:nvSpPr>
        <p:spPr>
          <a:xfrm>
            <a:off x="3098400" y="233825"/>
            <a:ext cx="29472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u="sng">
                <a:solidFill>
                  <a:schemeClr val="lt1"/>
                </a:solidFill>
              </a:rPr>
              <a:t>University of Virginia’s</a:t>
            </a:r>
            <a:r>
              <a:rPr lang="en" sz="1700" b="1">
                <a:solidFill>
                  <a:schemeClr val="lt1"/>
                </a:solidFill>
              </a:rPr>
              <a:t> Blandy Experimental Farm &amp; </a:t>
            </a:r>
            <a:endParaRPr sz="1700" b="1">
              <a:solidFill>
                <a:schemeClr val="lt1"/>
              </a:solidFill>
            </a:endParaRPr>
          </a:p>
          <a:p>
            <a:pPr marL="0" lvl="0" indent="0" algn="ctr" rtl="0">
              <a:spcBef>
                <a:spcPts val="0"/>
              </a:spcBef>
              <a:spcAft>
                <a:spcPts val="0"/>
              </a:spcAft>
              <a:buNone/>
            </a:pPr>
            <a:r>
              <a:rPr lang="en" sz="1700" b="1">
                <a:solidFill>
                  <a:schemeClr val="lt1"/>
                </a:solidFill>
              </a:rPr>
              <a:t>The State Arboretum of Virginia</a:t>
            </a:r>
            <a:endParaRPr sz="500">
              <a:solidFill>
                <a:schemeClr val="lt1"/>
              </a:solidFill>
            </a:endParaRPr>
          </a:p>
        </p:txBody>
      </p:sp>
      <p:pic>
        <p:nvPicPr>
          <p:cNvPr id="94" name="Google Shape;94;p16"/>
          <p:cNvPicPr preferRelativeResize="0"/>
          <p:nvPr/>
        </p:nvPicPr>
        <p:blipFill>
          <a:blip r:embed="rId5">
            <a:alphaModFix/>
          </a:blip>
          <a:stretch>
            <a:fillRect/>
          </a:stretch>
        </p:blipFill>
        <p:spPr>
          <a:xfrm>
            <a:off x="45773" y="372175"/>
            <a:ext cx="2541675" cy="330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98"/>
        <p:cNvGrpSpPr/>
        <p:nvPr/>
      </p:nvGrpSpPr>
      <p:grpSpPr>
        <a:xfrm>
          <a:off x="0" y="0"/>
          <a:ext cx="0" cy="0"/>
          <a:chOff x="0" y="0"/>
          <a:chExt cx="0" cy="0"/>
        </a:xfrm>
      </p:grpSpPr>
      <p:sp>
        <p:nvSpPr>
          <p:cNvPr id="99" name="Google Shape;99;p17"/>
          <p:cNvSpPr txBox="1"/>
          <p:nvPr/>
        </p:nvSpPr>
        <p:spPr>
          <a:xfrm>
            <a:off x="2953375" y="188050"/>
            <a:ext cx="2947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rPr>
              <a:t>Education Outreach</a:t>
            </a:r>
            <a:endParaRPr sz="2400">
              <a:solidFill>
                <a:schemeClr val="lt1"/>
              </a:solidFill>
            </a:endParaRPr>
          </a:p>
        </p:txBody>
      </p:sp>
      <p:pic>
        <p:nvPicPr>
          <p:cNvPr id="100" name="Google Shape;100;p17"/>
          <p:cNvPicPr preferRelativeResize="0"/>
          <p:nvPr/>
        </p:nvPicPr>
        <p:blipFill>
          <a:blip r:embed="rId3">
            <a:alphaModFix/>
          </a:blip>
          <a:stretch>
            <a:fillRect/>
          </a:stretch>
        </p:blipFill>
        <p:spPr>
          <a:xfrm>
            <a:off x="7591599" y="319523"/>
            <a:ext cx="1307325" cy="1693450"/>
          </a:xfrm>
          <a:prstGeom prst="rect">
            <a:avLst/>
          </a:prstGeom>
          <a:noFill/>
          <a:ln>
            <a:noFill/>
          </a:ln>
        </p:spPr>
      </p:pic>
      <p:sp>
        <p:nvSpPr>
          <p:cNvPr id="101" name="Google Shape;101;p17"/>
          <p:cNvSpPr txBox="1"/>
          <p:nvPr/>
        </p:nvSpPr>
        <p:spPr>
          <a:xfrm>
            <a:off x="140550" y="1111450"/>
            <a:ext cx="4835100" cy="3829500"/>
          </a:xfrm>
          <a:prstGeom prst="rect">
            <a:avLst/>
          </a:prstGeom>
          <a:noFill/>
          <a:ln>
            <a:noFill/>
          </a:ln>
        </p:spPr>
        <p:txBody>
          <a:bodyPr spcFirstLastPara="1" wrap="square" lIns="91425" tIns="91425" rIns="91425" bIns="91425" anchor="t" anchorCtr="0">
            <a:spAutoFit/>
          </a:bodyPr>
          <a:lstStyle/>
          <a:p>
            <a:pPr marL="685800" lvl="0" indent="-330200" algn="l" rtl="0">
              <a:lnSpc>
                <a:spcPct val="115000"/>
              </a:lnSpc>
              <a:spcBef>
                <a:spcPts val="0"/>
              </a:spcBef>
              <a:spcAft>
                <a:spcPts val="0"/>
              </a:spcAft>
              <a:buClr>
                <a:schemeClr val="lt1"/>
              </a:buClr>
              <a:buSzPts val="1600"/>
              <a:buFont typeface="Arial"/>
              <a:buChar char="●"/>
            </a:pPr>
            <a:r>
              <a:rPr lang="en" sz="1600">
                <a:solidFill>
                  <a:schemeClr val="lt1"/>
                </a:solidFill>
              </a:rPr>
              <a:t>Hands-on, outdoor, experiential field investigations</a:t>
            </a:r>
            <a:endParaRPr sz="1600">
              <a:solidFill>
                <a:schemeClr val="lt1"/>
              </a:solidFill>
            </a:endParaRPr>
          </a:p>
          <a:p>
            <a:pPr marL="457200" lvl="0" indent="0" algn="l" rtl="0">
              <a:lnSpc>
                <a:spcPct val="115000"/>
              </a:lnSpc>
              <a:spcBef>
                <a:spcPts val="0"/>
              </a:spcBef>
              <a:spcAft>
                <a:spcPts val="0"/>
              </a:spcAft>
              <a:buNone/>
            </a:pPr>
            <a:r>
              <a:rPr lang="en" sz="1600">
                <a:solidFill>
                  <a:schemeClr val="lt1"/>
                </a:solidFill>
              </a:rPr>
              <a:t>​</a:t>
            </a:r>
            <a:endParaRPr sz="1600">
              <a:solidFill>
                <a:schemeClr val="lt1"/>
              </a:solidFill>
            </a:endParaRPr>
          </a:p>
          <a:p>
            <a:pPr marL="685800" lvl="0" indent="-330200" algn="l" rtl="0">
              <a:lnSpc>
                <a:spcPct val="115000"/>
              </a:lnSpc>
              <a:spcBef>
                <a:spcPts val="0"/>
              </a:spcBef>
              <a:spcAft>
                <a:spcPts val="0"/>
              </a:spcAft>
              <a:buClr>
                <a:schemeClr val="lt1"/>
              </a:buClr>
              <a:buSzPts val="1600"/>
              <a:buFont typeface="Arial"/>
              <a:buChar char="●"/>
            </a:pPr>
            <a:r>
              <a:rPr lang="en" sz="1600">
                <a:solidFill>
                  <a:schemeClr val="lt1"/>
                </a:solidFill>
              </a:rPr>
              <a:t>~7000 PK-12 students per year​</a:t>
            </a:r>
            <a:endParaRPr sz="1600">
              <a:solidFill>
                <a:schemeClr val="lt1"/>
              </a:solidFill>
            </a:endParaRPr>
          </a:p>
          <a:p>
            <a:pPr marL="457200" lvl="0" indent="0" algn="l" rtl="0">
              <a:lnSpc>
                <a:spcPct val="115000"/>
              </a:lnSpc>
              <a:spcBef>
                <a:spcPts val="0"/>
              </a:spcBef>
              <a:spcAft>
                <a:spcPts val="0"/>
              </a:spcAft>
              <a:buNone/>
            </a:pPr>
            <a:endParaRPr sz="1600">
              <a:solidFill>
                <a:schemeClr val="lt1"/>
              </a:solidFill>
            </a:endParaRPr>
          </a:p>
          <a:p>
            <a:pPr marL="685800" lvl="0" indent="-330200" algn="l" rtl="0">
              <a:lnSpc>
                <a:spcPct val="115000"/>
              </a:lnSpc>
              <a:spcBef>
                <a:spcPts val="0"/>
              </a:spcBef>
              <a:spcAft>
                <a:spcPts val="0"/>
              </a:spcAft>
              <a:buClr>
                <a:schemeClr val="lt1"/>
              </a:buClr>
              <a:buSzPts val="1600"/>
              <a:buFont typeface="Arial"/>
              <a:buChar char="●"/>
            </a:pPr>
            <a:r>
              <a:rPr lang="en" sz="1600">
                <a:solidFill>
                  <a:schemeClr val="lt1"/>
                </a:solidFill>
              </a:rPr>
              <a:t>Inquiry, Science Process and Skills focused programs​</a:t>
            </a:r>
            <a:endParaRPr sz="1600">
              <a:solidFill>
                <a:schemeClr val="lt1"/>
              </a:solidFill>
            </a:endParaRPr>
          </a:p>
          <a:p>
            <a:pPr marL="457200" lvl="0" indent="0" algn="l" rtl="0">
              <a:lnSpc>
                <a:spcPct val="115000"/>
              </a:lnSpc>
              <a:spcBef>
                <a:spcPts val="0"/>
              </a:spcBef>
              <a:spcAft>
                <a:spcPts val="0"/>
              </a:spcAft>
              <a:buNone/>
            </a:pPr>
            <a:endParaRPr sz="1600">
              <a:solidFill>
                <a:schemeClr val="lt1"/>
              </a:solidFill>
            </a:endParaRPr>
          </a:p>
          <a:p>
            <a:pPr marL="685800" lvl="0" indent="-330200" algn="l" rtl="0">
              <a:lnSpc>
                <a:spcPct val="115000"/>
              </a:lnSpc>
              <a:spcBef>
                <a:spcPts val="0"/>
              </a:spcBef>
              <a:spcAft>
                <a:spcPts val="0"/>
              </a:spcAft>
              <a:buClr>
                <a:schemeClr val="lt1"/>
              </a:buClr>
              <a:buSzPts val="1600"/>
              <a:buFont typeface="Arial"/>
              <a:buChar char="●"/>
            </a:pPr>
            <a:r>
              <a:rPr lang="en" sz="1600">
                <a:solidFill>
                  <a:schemeClr val="lt1"/>
                </a:solidFill>
              </a:rPr>
              <a:t>Correlated to state and national standards​</a:t>
            </a:r>
            <a:endParaRPr sz="1600">
              <a:solidFill>
                <a:schemeClr val="lt1"/>
              </a:solidFill>
            </a:endParaRPr>
          </a:p>
          <a:p>
            <a:pPr marL="457200" lvl="0" indent="0" algn="l" rtl="0">
              <a:lnSpc>
                <a:spcPct val="115000"/>
              </a:lnSpc>
              <a:spcBef>
                <a:spcPts val="0"/>
              </a:spcBef>
              <a:spcAft>
                <a:spcPts val="0"/>
              </a:spcAft>
              <a:buNone/>
            </a:pPr>
            <a:endParaRPr sz="1600">
              <a:solidFill>
                <a:schemeClr val="lt1"/>
              </a:solidFill>
            </a:endParaRPr>
          </a:p>
          <a:p>
            <a:pPr marL="685800" lvl="0" indent="-330200" algn="l" rtl="0">
              <a:lnSpc>
                <a:spcPct val="115000"/>
              </a:lnSpc>
              <a:spcBef>
                <a:spcPts val="0"/>
              </a:spcBef>
              <a:spcAft>
                <a:spcPts val="0"/>
              </a:spcAft>
              <a:buClr>
                <a:schemeClr val="lt1"/>
              </a:buClr>
              <a:buSzPts val="1600"/>
              <a:buFont typeface="Arial"/>
              <a:buChar char="●"/>
            </a:pPr>
            <a:r>
              <a:rPr lang="en" sz="1600">
                <a:solidFill>
                  <a:schemeClr val="lt1"/>
                </a:solidFill>
              </a:rPr>
              <a:t>Field-based STEM Learning ​</a:t>
            </a:r>
            <a:endParaRPr sz="1600">
              <a:solidFill>
                <a:schemeClr val="lt1"/>
              </a:solidFill>
            </a:endParaRPr>
          </a:p>
          <a:p>
            <a:pPr marL="457200" lvl="0" indent="0" algn="l" rtl="0">
              <a:lnSpc>
                <a:spcPct val="115000"/>
              </a:lnSpc>
              <a:spcBef>
                <a:spcPts val="0"/>
              </a:spcBef>
              <a:spcAft>
                <a:spcPts val="0"/>
              </a:spcAft>
              <a:buNone/>
            </a:pPr>
            <a:endParaRPr sz="1600">
              <a:solidFill>
                <a:schemeClr val="lt1"/>
              </a:solidFill>
            </a:endParaRPr>
          </a:p>
          <a:p>
            <a:pPr marL="685800" lvl="0" indent="-330200" algn="l" rtl="0">
              <a:lnSpc>
                <a:spcPct val="115000"/>
              </a:lnSpc>
              <a:spcBef>
                <a:spcPts val="0"/>
              </a:spcBef>
              <a:spcAft>
                <a:spcPts val="0"/>
              </a:spcAft>
              <a:buClr>
                <a:schemeClr val="lt1"/>
              </a:buClr>
              <a:buSzPts val="1600"/>
              <a:buFont typeface="Arial"/>
              <a:buChar char="●"/>
            </a:pPr>
            <a:r>
              <a:rPr lang="en" sz="1600">
                <a:solidFill>
                  <a:schemeClr val="lt1"/>
                </a:solidFill>
              </a:rPr>
              <a:t>Teacher professional development </a:t>
            </a:r>
            <a:endParaRPr sz="1600">
              <a:solidFill>
                <a:schemeClr val="lt1"/>
              </a:solidFill>
            </a:endParaRPr>
          </a:p>
        </p:txBody>
      </p:sp>
      <p:pic>
        <p:nvPicPr>
          <p:cNvPr id="102" name="Google Shape;102;p17"/>
          <p:cNvPicPr preferRelativeResize="0"/>
          <p:nvPr/>
        </p:nvPicPr>
        <p:blipFill>
          <a:blip r:embed="rId4">
            <a:alphaModFix/>
          </a:blip>
          <a:stretch>
            <a:fillRect/>
          </a:stretch>
        </p:blipFill>
        <p:spPr>
          <a:xfrm>
            <a:off x="6941350" y="2632800"/>
            <a:ext cx="2286600" cy="1808875"/>
          </a:xfrm>
          <a:prstGeom prst="rect">
            <a:avLst/>
          </a:prstGeom>
          <a:noFill/>
          <a:ln>
            <a:noFill/>
          </a:ln>
        </p:spPr>
      </p:pic>
      <p:sp>
        <p:nvSpPr>
          <p:cNvPr id="103" name="Google Shape;103;p17"/>
          <p:cNvSpPr txBox="1"/>
          <p:nvPr/>
        </p:nvSpPr>
        <p:spPr>
          <a:xfrm>
            <a:off x="574200" y="51085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04" name="Google Shape;104;p17"/>
          <p:cNvPicPr preferRelativeResize="0"/>
          <p:nvPr/>
        </p:nvPicPr>
        <p:blipFill>
          <a:blip r:embed="rId5">
            <a:alphaModFix/>
          </a:blip>
          <a:stretch>
            <a:fillRect/>
          </a:stretch>
        </p:blipFill>
        <p:spPr>
          <a:xfrm>
            <a:off x="5615800" y="510850"/>
            <a:ext cx="1764549" cy="2135823"/>
          </a:xfrm>
          <a:prstGeom prst="rect">
            <a:avLst/>
          </a:prstGeom>
          <a:noFill/>
          <a:ln>
            <a:noFill/>
          </a:ln>
        </p:spPr>
      </p:pic>
      <p:pic>
        <p:nvPicPr>
          <p:cNvPr id="105" name="Google Shape;105;p17"/>
          <p:cNvPicPr preferRelativeResize="0"/>
          <p:nvPr/>
        </p:nvPicPr>
        <p:blipFill>
          <a:blip r:embed="rId6">
            <a:alphaModFix/>
          </a:blip>
          <a:stretch>
            <a:fillRect/>
          </a:stretch>
        </p:blipFill>
        <p:spPr>
          <a:xfrm>
            <a:off x="4738825" y="2899900"/>
            <a:ext cx="2558500" cy="2041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8" descr="Cyclist Silhouette Vector Clipart image - Free stock photo ..."/>
          <p:cNvPicPr preferRelativeResize="0"/>
          <p:nvPr/>
        </p:nvPicPr>
        <p:blipFill>
          <a:blip r:embed="rId3">
            <a:alphaModFix amt="13000"/>
          </a:blip>
          <a:stretch>
            <a:fillRect/>
          </a:stretch>
        </p:blipFill>
        <p:spPr>
          <a:xfrm rot="-535877">
            <a:off x="1852951" y="-148100"/>
            <a:ext cx="5781500" cy="5143503"/>
          </a:xfrm>
          <a:prstGeom prst="rect">
            <a:avLst/>
          </a:prstGeom>
          <a:noFill/>
          <a:ln>
            <a:noFill/>
          </a:ln>
        </p:spPr>
      </p:pic>
      <p:sp>
        <p:nvSpPr>
          <p:cNvPr id="111" name="Google Shape;111;p18"/>
          <p:cNvSpPr txBox="1">
            <a:spLocks noGrp="1"/>
          </p:cNvSpPr>
          <p:nvPr>
            <p:ph type="ctrTitle"/>
          </p:nvPr>
        </p:nvSpPr>
        <p:spPr>
          <a:xfrm>
            <a:off x="632275" y="222550"/>
            <a:ext cx="8045700" cy="816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ts val="990"/>
              <a:buNone/>
            </a:pPr>
            <a:r>
              <a:rPr lang="en" sz="3780"/>
              <a:t>Session Objective</a:t>
            </a:r>
            <a:endParaRPr sz="3780">
              <a:latin typeface="Arial"/>
              <a:ea typeface="Arial"/>
              <a:cs typeface="Arial"/>
              <a:sym typeface="Arial"/>
            </a:endParaRPr>
          </a:p>
        </p:txBody>
      </p:sp>
      <p:sp>
        <p:nvSpPr>
          <p:cNvPr id="112" name="Google Shape;112;p18"/>
          <p:cNvSpPr txBox="1"/>
          <p:nvPr/>
        </p:nvSpPr>
        <p:spPr>
          <a:xfrm>
            <a:off x="1352500" y="1168075"/>
            <a:ext cx="7246200" cy="117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1"/>
                </a:solidFill>
              </a:rPr>
              <a:t>During this session you will learn how to integrate the 2023 VA Mathematics SOLs into student inquiry-based learning of the data cycle. There will be a </a:t>
            </a:r>
            <a:r>
              <a:rPr lang="en" sz="1800" b="1" u="sng">
                <a:solidFill>
                  <a:schemeClr val="dk1"/>
                </a:solidFill>
              </a:rPr>
              <a:t>focus on authentic data collection</a:t>
            </a:r>
            <a:r>
              <a:rPr lang="en" sz="1800" b="1">
                <a:solidFill>
                  <a:schemeClr val="dk1"/>
                </a:solidFill>
              </a:rPr>
              <a:t>.</a:t>
            </a:r>
            <a:endParaRPr sz="1800" b="1">
              <a:solidFill>
                <a:schemeClr val="dk1"/>
              </a:solidFill>
            </a:endParaRPr>
          </a:p>
          <a:p>
            <a:pPr marL="0" lvl="0" indent="0" algn="l" rtl="0">
              <a:lnSpc>
                <a:spcPct val="115000"/>
              </a:lnSpc>
              <a:spcBef>
                <a:spcPts val="0"/>
              </a:spcBef>
              <a:spcAft>
                <a:spcPts val="0"/>
              </a:spcAft>
              <a:buNone/>
            </a:pPr>
            <a:endParaRPr sz="2400">
              <a:solidFill>
                <a:schemeClr val="dk1"/>
              </a:solidFill>
            </a:endParaRPr>
          </a:p>
        </p:txBody>
      </p:sp>
      <p:sp>
        <p:nvSpPr>
          <p:cNvPr id="113" name="Google Shape;113;p18"/>
          <p:cNvSpPr txBox="1"/>
          <p:nvPr/>
        </p:nvSpPr>
        <p:spPr>
          <a:xfrm>
            <a:off x="4478075" y="2468200"/>
            <a:ext cx="4495800" cy="237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The 2023 VA Math SOLs address how students apply the data cycle by:</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posing questions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b="1" i="1">
                <a:solidFill>
                  <a:schemeClr val="dk1"/>
                </a:solidFill>
              </a:rPr>
              <a:t>collecting data</a:t>
            </a:r>
            <a:endParaRPr sz="1800" b="1" i="1">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organizing and representing data</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analyzing data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communicating results</a:t>
            </a:r>
            <a:endParaRPr sz="2400">
              <a:solidFill>
                <a:schemeClr val="dk1"/>
              </a:solidFill>
            </a:endParaRPr>
          </a:p>
          <a:p>
            <a:pPr marL="0" lvl="0" indent="0" algn="l" rtl="0">
              <a:spcBef>
                <a:spcPts val="0"/>
              </a:spcBef>
              <a:spcAft>
                <a:spcPts val="0"/>
              </a:spcAft>
              <a:buNone/>
            </a:pPr>
            <a:endParaRPr sz="1800">
              <a:solidFill>
                <a:schemeClr val="lt2"/>
              </a:solidFill>
            </a:endParaRPr>
          </a:p>
        </p:txBody>
      </p:sp>
      <p:pic>
        <p:nvPicPr>
          <p:cNvPr id="114" name="Google Shape;114;p18"/>
          <p:cNvPicPr preferRelativeResize="0"/>
          <p:nvPr/>
        </p:nvPicPr>
        <p:blipFill>
          <a:blip r:embed="rId4">
            <a:alphaModFix/>
          </a:blip>
          <a:stretch>
            <a:fillRect/>
          </a:stretch>
        </p:blipFill>
        <p:spPr>
          <a:xfrm>
            <a:off x="1028450" y="2395873"/>
            <a:ext cx="2378825" cy="252395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ctrTitle"/>
          </p:nvPr>
        </p:nvSpPr>
        <p:spPr>
          <a:xfrm>
            <a:off x="1119550" y="0"/>
            <a:ext cx="7007700" cy="1203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Clr>
                <a:schemeClr val="dk1"/>
              </a:buClr>
              <a:buSzPct val="26190"/>
              <a:buFont typeface="Arial"/>
              <a:buNone/>
            </a:pPr>
            <a:r>
              <a:rPr lang="en" sz="3780"/>
              <a:t>Accessing the 2023 VA Mathematics SOLs</a:t>
            </a:r>
            <a:endParaRPr>
              <a:latin typeface="Arial"/>
              <a:ea typeface="Arial"/>
              <a:cs typeface="Arial"/>
              <a:sym typeface="Arial"/>
            </a:endParaRPr>
          </a:p>
        </p:txBody>
      </p:sp>
      <p:sp>
        <p:nvSpPr>
          <p:cNvPr id="120" name="Google Shape;120;p19"/>
          <p:cNvSpPr txBox="1"/>
          <p:nvPr/>
        </p:nvSpPr>
        <p:spPr>
          <a:xfrm>
            <a:off x="476950" y="4507275"/>
            <a:ext cx="8292900" cy="5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2"/>
                </a:solidFill>
              </a:rPr>
              <a:t>https://www.doe.virginia.gov/home/showpublisheddocument/48908/638672685417270000</a:t>
            </a:r>
            <a:endParaRPr sz="1600">
              <a:solidFill>
                <a:schemeClr val="lt2"/>
              </a:solidFill>
            </a:endParaRPr>
          </a:p>
        </p:txBody>
      </p:sp>
      <p:pic>
        <p:nvPicPr>
          <p:cNvPr id="121" name="Google Shape;121;p19"/>
          <p:cNvPicPr preferRelativeResize="0"/>
          <p:nvPr/>
        </p:nvPicPr>
        <p:blipFill>
          <a:blip r:embed="rId3">
            <a:alphaModFix/>
          </a:blip>
          <a:stretch>
            <a:fillRect/>
          </a:stretch>
        </p:blipFill>
        <p:spPr>
          <a:xfrm>
            <a:off x="5606449" y="1482750"/>
            <a:ext cx="2728574" cy="2745675"/>
          </a:xfrm>
          <a:prstGeom prst="rect">
            <a:avLst/>
          </a:prstGeom>
          <a:noFill/>
          <a:ln>
            <a:noFill/>
          </a:ln>
        </p:spPr>
      </p:pic>
      <p:sp>
        <p:nvSpPr>
          <p:cNvPr id="122" name="Google Shape;122;p19"/>
          <p:cNvSpPr txBox="1"/>
          <p:nvPr/>
        </p:nvSpPr>
        <p:spPr>
          <a:xfrm>
            <a:off x="493625" y="1589450"/>
            <a:ext cx="3623100" cy="270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rPr>
              <a:t>Specific K-8th grade standards, addressing the data cycle, are found under the</a:t>
            </a:r>
            <a:r>
              <a:rPr lang="en" sz="2400" i="1">
                <a:solidFill>
                  <a:schemeClr val="dk1"/>
                </a:solidFill>
              </a:rPr>
              <a:t> Probability and Statistics</a:t>
            </a:r>
            <a:r>
              <a:rPr lang="en" sz="2400">
                <a:solidFill>
                  <a:schemeClr val="dk1"/>
                </a:solidFill>
              </a:rPr>
              <a:t> section in each grade. </a:t>
            </a:r>
            <a:endParaRPr sz="2400">
              <a:solidFill>
                <a:schemeClr val="dk1"/>
              </a:solidFill>
            </a:endParaRPr>
          </a:p>
          <a:p>
            <a:pPr marL="0" lvl="0" indent="0" algn="l" rtl="0">
              <a:spcBef>
                <a:spcPts val="0"/>
              </a:spcBef>
              <a:spcAft>
                <a:spcPts val="0"/>
              </a:spcAft>
              <a:buNone/>
            </a:pPr>
            <a:endParaRPr sz="1800">
              <a:solidFill>
                <a:schemeClr val="lt2"/>
              </a:solidFill>
            </a:endParaRPr>
          </a:p>
        </p:txBody>
      </p:sp>
      <p:pic>
        <p:nvPicPr>
          <p:cNvPr id="123" name="Google Shape;123;p19" descr="Cyclist Silhouette Vector Clipart image - Free stock photo ..."/>
          <p:cNvPicPr preferRelativeResize="0"/>
          <p:nvPr/>
        </p:nvPicPr>
        <p:blipFill>
          <a:blip r:embed="rId4">
            <a:alphaModFix amt="13000"/>
          </a:blip>
          <a:stretch>
            <a:fillRect/>
          </a:stretch>
        </p:blipFill>
        <p:spPr>
          <a:xfrm rot="-535877">
            <a:off x="1852951" y="-148100"/>
            <a:ext cx="5781500" cy="51435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ctrTitle"/>
          </p:nvPr>
        </p:nvSpPr>
        <p:spPr>
          <a:xfrm>
            <a:off x="168750" y="0"/>
            <a:ext cx="8806500" cy="694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ts val="990"/>
              <a:buNone/>
            </a:pPr>
            <a:r>
              <a:rPr lang="en" sz="3002" i="1"/>
              <a:t>What are the key differences at each grade level?</a:t>
            </a:r>
            <a:endParaRPr sz="4280" i="1">
              <a:latin typeface="Arial"/>
              <a:ea typeface="Arial"/>
              <a:cs typeface="Arial"/>
              <a:sym typeface="Arial"/>
            </a:endParaRPr>
          </a:p>
        </p:txBody>
      </p:sp>
      <p:sp>
        <p:nvSpPr>
          <p:cNvPr id="129" name="Google Shape;129;p20"/>
          <p:cNvSpPr txBox="1"/>
          <p:nvPr/>
        </p:nvSpPr>
        <p:spPr>
          <a:xfrm>
            <a:off x="432925" y="866125"/>
            <a:ext cx="7118100" cy="4549200"/>
          </a:xfrm>
          <a:prstGeom prst="rect">
            <a:avLst/>
          </a:prstGeom>
          <a:noFill/>
          <a:ln>
            <a:noFill/>
          </a:ln>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Clr>
                <a:schemeClr val="dk1"/>
              </a:buClr>
              <a:buSzPts val="2500"/>
              <a:buChar char="●"/>
            </a:pPr>
            <a:r>
              <a:rPr lang="en" sz="2500">
                <a:solidFill>
                  <a:schemeClr val="dk1"/>
                </a:solidFill>
              </a:rPr>
              <a:t>How data is organized </a:t>
            </a:r>
            <a:endParaRPr sz="2500">
              <a:solidFill>
                <a:schemeClr val="dk1"/>
              </a:solidFill>
            </a:endParaRPr>
          </a:p>
          <a:p>
            <a:pPr marL="457200" lvl="0" indent="0" algn="l" rtl="0">
              <a:lnSpc>
                <a:spcPct val="115000"/>
              </a:lnSpc>
              <a:spcBef>
                <a:spcPts val="0"/>
              </a:spcBef>
              <a:spcAft>
                <a:spcPts val="0"/>
              </a:spcAft>
              <a:buNone/>
            </a:pPr>
            <a:r>
              <a:rPr lang="en" sz="2500">
                <a:solidFill>
                  <a:schemeClr val="dk1"/>
                </a:solidFill>
              </a:rPr>
              <a:t>and displayed </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 sz="2500">
                <a:solidFill>
                  <a:schemeClr val="dk1"/>
                </a:solidFill>
              </a:rPr>
              <a:t>Depth of analysis </a:t>
            </a:r>
            <a:endParaRPr sz="2500">
              <a:solidFill>
                <a:schemeClr val="dk1"/>
              </a:solidFill>
            </a:endParaRPr>
          </a:p>
          <a:p>
            <a:pPr marL="45720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 sz="2500">
                <a:solidFill>
                  <a:schemeClr val="dk1"/>
                </a:solidFill>
              </a:rPr>
              <a:t>Questioning throughout </a:t>
            </a:r>
            <a:endParaRPr sz="2500">
              <a:solidFill>
                <a:schemeClr val="dk1"/>
              </a:solidFill>
            </a:endParaRPr>
          </a:p>
          <a:p>
            <a:pPr marL="457200" lvl="0" indent="0" algn="l" rtl="0">
              <a:lnSpc>
                <a:spcPct val="115000"/>
              </a:lnSpc>
              <a:spcBef>
                <a:spcPts val="0"/>
              </a:spcBef>
              <a:spcAft>
                <a:spcPts val="0"/>
              </a:spcAft>
              <a:buNone/>
            </a:pPr>
            <a:r>
              <a:rPr lang="en" sz="2500">
                <a:solidFill>
                  <a:schemeClr val="dk1"/>
                </a:solidFill>
              </a:rPr>
              <a:t>the data cycle</a:t>
            </a:r>
            <a:endParaRPr sz="2500">
              <a:solidFill>
                <a:schemeClr val="dk1"/>
              </a:solidFill>
            </a:endParaRPr>
          </a:p>
          <a:p>
            <a:pPr marL="0" lvl="0" indent="0" algn="l" rtl="0">
              <a:lnSpc>
                <a:spcPct val="115000"/>
              </a:lnSpc>
              <a:spcBef>
                <a:spcPts val="0"/>
              </a:spcBef>
              <a:spcAft>
                <a:spcPts val="0"/>
              </a:spcAft>
              <a:buNone/>
            </a:pP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 sz="2500">
                <a:solidFill>
                  <a:schemeClr val="dk1"/>
                </a:solidFill>
              </a:rPr>
              <a:t>The number of data points/ categories</a:t>
            </a:r>
            <a:endParaRPr sz="2500">
              <a:solidFill>
                <a:schemeClr val="dk1"/>
              </a:solidFill>
            </a:endParaRPr>
          </a:p>
          <a:p>
            <a:pPr marL="0" lvl="0" indent="0" algn="l" rtl="0">
              <a:lnSpc>
                <a:spcPct val="115000"/>
              </a:lnSpc>
              <a:spcBef>
                <a:spcPts val="0"/>
              </a:spcBef>
              <a:spcAft>
                <a:spcPts val="0"/>
              </a:spcAft>
              <a:buNone/>
            </a:pPr>
            <a:endParaRPr sz="2800">
              <a:solidFill>
                <a:schemeClr val="dk1"/>
              </a:solidFill>
            </a:endParaRPr>
          </a:p>
          <a:p>
            <a:pPr marL="0" lvl="0" indent="457200" algn="l" rtl="0">
              <a:lnSpc>
                <a:spcPct val="115000"/>
              </a:lnSpc>
              <a:spcBef>
                <a:spcPts val="0"/>
              </a:spcBef>
              <a:spcAft>
                <a:spcPts val="0"/>
              </a:spcAft>
              <a:buNone/>
            </a:pPr>
            <a:endParaRPr sz="2800">
              <a:solidFill>
                <a:schemeClr val="dk1"/>
              </a:solidFill>
            </a:endParaRPr>
          </a:p>
          <a:p>
            <a:pPr marL="0" lvl="0" indent="0" algn="l" rtl="0">
              <a:lnSpc>
                <a:spcPct val="115000"/>
              </a:lnSpc>
              <a:spcBef>
                <a:spcPts val="0"/>
              </a:spcBef>
              <a:spcAft>
                <a:spcPts val="0"/>
              </a:spcAft>
              <a:buNone/>
            </a:pPr>
            <a:r>
              <a:rPr lang="en" sz="2800">
                <a:solidFill>
                  <a:schemeClr val="dk1"/>
                </a:solidFill>
              </a:rPr>
              <a:t> </a:t>
            </a:r>
            <a:endParaRPr sz="2800">
              <a:solidFill>
                <a:schemeClr val="dk1"/>
              </a:solidFill>
            </a:endParaRPr>
          </a:p>
          <a:p>
            <a:pPr marL="0" lvl="0" indent="0" algn="l" rtl="0">
              <a:spcBef>
                <a:spcPts val="0"/>
              </a:spcBef>
              <a:spcAft>
                <a:spcPts val="0"/>
              </a:spcAft>
              <a:buNone/>
            </a:pPr>
            <a:endParaRPr sz="1800">
              <a:solidFill>
                <a:schemeClr val="lt2"/>
              </a:solidFill>
            </a:endParaRPr>
          </a:p>
        </p:txBody>
      </p:sp>
      <p:pic>
        <p:nvPicPr>
          <p:cNvPr id="130" name="Google Shape;130;p20" descr="Cyclist Silhouette Vector Clipart image - Free stock photo ..."/>
          <p:cNvPicPr preferRelativeResize="0"/>
          <p:nvPr/>
        </p:nvPicPr>
        <p:blipFill>
          <a:blip r:embed="rId3">
            <a:alphaModFix amt="13000"/>
          </a:blip>
          <a:stretch>
            <a:fillRect/>
          </a:stretch>
        </p:blipFill>
        <p:spPr>
          <a:xfrm rot="-535877">
            <a:off x="2053476" y="-713125"/>
            <a:ext cx="5781500" cy="5143503"/>
          </a:xfrm>
          <a:prstGeom prst="rect">
            <a:avLst/>
          </a:prstGeom>
          <a:noFill/>
          <a:ln>
            <a:noFill/>
          </a:ln>
        </p:spPr>
      </p:pic>
      <p:pic>
        <p:nvPicPr>
          <p:cNvPr id="131" name="Google Shape;131;p20"/>
          <p:cNvPicPr preferRelativeResize="0"/>
          <p:nvPr/>
        </p:nvPicPr>
        <p:blipFill>
          <a:blip r:embed="rId4">
            <a:alphaModFix/>
          </a:blip>
          <a:stretch>
            <a:fillRect/>
          </a:stretch>
        </p:blipFill>
        <p:spPr>
          <a:xfrm>
            <a:off x="4954725" y="930675"/>
            <a:ext cx="3193575" cy="3109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35"/>
        <p:cNvGrpSpPr/>
        <p:nvPr/>
      </p:nvGrpSpPr>
      <p:grpSpPr>
        <a:xfrm>
          <a:off x="0" y="0"/>
          <a:ext cx="0" cy="0"/>
          <a:chOff x="0" y="0"/>
          <a:chExt cx="0" cy="0"/>
        </a:xfrm>
      </p:grpSpPr>
      <p:pic>
        <p:nvPicPr>
          <p:cNvPr id="136" name="Google Shape;136;p21"/>
          <p:cNvPicPr preferRelativeResize="0"/>
          <p:nvPr/>
        </p:nvPicPr>
        <p:blipFill>
          <a:blip r:embed="rId3">
            <a:alphaModFix/>
          </a:blip>
          <a:stretch>
            <a:fillRect/>
          </a:stretch>
        </p:blipFill>
        <p:spPr>
          <a:xfrm>
            <a:off x="7976900" y="3648248"/>
            <a:ext cx="1093350" cy="1416276"/>
          </a:xfrm>
          <a:prstGeom prst="rect">
            <a:avLst/>
          </a:prstGeom>
          <a:noFill/>
          <a:ln>
            <a:noFill/>
          </a:ln>
        </p:spPr>
      </p:pic>
      <p:graphicFrame>
        <p:nvGraphicFramePr>
          <p:cNvPr id="137" name="Google Shape;137;p21"/>
          <p:cNvGraphicFramePr/>
          <p:nvPr/>
        </p:nvGraphicFramePr>
        <p:xfrm>
          <a:off x="1305600" y="887200"/>
          <a:ext cx="6262150" cy="3799840"/>
        </p:xfrm>
        <a:graphic>
          <a:graphicData uri="http://schemas.openxmlformats.org/drawingml/2006/table">
            <a:tbl>
              <a:tblPr>
                <a:noFill/>
                <a:tableStyleId>{2E045B28-E799-49C0-82F5-A829A2976F85}</a:tableStyleId>
              </a:tblPr>
              <a:tblGrid>
                <a:gridCol w="672375">
                  <a:extLst>
                    <a:ext uri="{9D8B030D-6E8A-4147-A177-3AD203B41FA5}">
                      <a16:colId xmlns:a16="http://schemas.microsoft.com/office/drawing/2014/main" val="20000"/>
                    </a:ext>
                  </a:extLst>
                </a:gridCol>
                <a:gridCol w="1896700">
                  <a:extLst>
                    <a:ext uri="{9D8B030D-6E8A-4147-A177-3AD203B41FA5}">
                      <a16:colId xmlns:a16="http://schemas.microsoft.com/office/drawing/2014/main" val="20001"/>
                    </a:ext>
                  </a:extLst>
                </a:gridCol>
                <a:gridCol w="1886675">
                  <a:extLst>
                    <a:ext uri="{9D8B030D-6E8A-4147-A177-3AD203B41FA5}">
                      <a16:colId xmlns:a16="http://schemas.microsoft.com/office/drawing/2014/main" val="20002"/>
                    </a:ext>
                  </a:extLst>
                </a:gridCol>
                <a:gridCol w="1806400">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r>
                        <a:rPr lang="en" sz="1200" b="1"/>
                        <a:t>Grade Level</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Number of data points/ categories </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Collecting/ Displaying Data</a:t>
                      </a:r>
                      <a:endParaRPr sz="1200" b="1"/>
                    </a:p>
                  </a:txBody>
                  <a:tcPr marL="63500" marR="63500" marT="63500" marB="63500">
                    <a:solidFill>
                      <a:schemeClr val="dk1"/>
                    </a:solidFill>
                  </a:tcPr>
                </a:tc>
                <a:tc>
                  <a:txBody>
                    <a:bodyPr/>
                    <a:lstStyle/>
                    <a:p>
                      <a:pPr marL="0" lvl="0" indent="0" algn="l" rtl="0">
                        <a:spcBef>
                          <a:spcPts val="0"/>
                        </a:spcBef>
                        <a:spcAft>
                          <a:spcPts val="0"/>
                        </a:spcAft>
                        <a:buNone/>
                      </a:pPr>
                      <a:r>
                        <a:rPr lang="en" sz="1200" b="1"/>
                        <a:t>Questioning</a:t>
                      </a:r>
                      <a:endParaRPr sz="1200" b="1"/>
                    </a:p>
                  </a:txBody>
                  <a:tcPr marL="63500" marR="63500" marT="63500" marB="63500">
                    <a:solidFill>
                      <a:schemeClr val="dk1"/>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200" b="1"/>
                        <a:t>K</a:t>
                      </a:r>
                      <a:endParaRPr sz="1200" b="1"/>
                    </a:p>
                  </a:txBody>
                  <a:tcPr marL="63500" marR="63500" marT="63500" marB="63500">
                    <a:solidFill>
                      <a:srgbClr val="F4CCCC"/>
                    </a:solidFill>
                  </a:tcPr>
                </a:tc>
                <a:tc>
                  <a:txBody>
                    <a:bodyPr/>
                    <a:lstStyle/>
                    <a:p>
                      <a:pPr marL="0" lvl="0" indent="0" algn="l" rtl="0">
                        <a:spcBef>
                          <a:spcPts val="0"/>
                        </a:spcBef>
                        <a:spcAft>
                          <a:spcPts val="0"/>
                        </a:spcAft>
                        <a:buNone/>
                      </a:pPr>
                      <a:r>
                        <a:rPr lang="en" sz="1200"/>
                        <a:t>25 or fewer data points; no more than 4 categories</a:t>
                      </a:r>
                      <a:endParaRPr sz="1200"/>
                    </a:p>
                  </a:txBody>
                  <a:tcPr marL="63500" marR="63500" marT="63500" marB="63500">
                    <a:solidFill>
                      <a:srgbClr val="F4CCCC"/>
                    </a:solidFill>
                  </a:tcPr>
                </a:tc>
                <a:tc>
                  <a:txBody>
                    <a:bodyPr/>
                    <a:lstStyle/>
                    <a:p>
                      <a:pPr marL="0" lvl="0" indent="0" algn="l" rtl="0">
                        <a:spcBef>
                          <a:spcPts val="0"/>
                        </a:spcBef>
                        <a:spcAft>
                          <a:spcPts val="0"/>
                        </a:spcAft>
                        <a:buNone/>
                      </a:pPr>
                      <a:r>
                        <a:rPr lang="en" sz="1200"/>
                        <a:t>sorting into groups; object graphs; picture graphs (vertically or horizontally)</a:t>
                      </a:r>
                      <a:endParaRPr sz="1200"/>
                    </a:p>
                  </a:txBody>
                  <a:tcPr marL="63500" marR="63500" marT="63500" marB="63500">
                    <a:solidFill>
                      <a:srgbClr val="F4CCCC"/>
                    </a:solidFill>
                  </a:tcPr>
                </a:tc>
                <a:tc>
                  <a:txBody>
                    <a:bodyPr/>
                    <a:lstStyle/>
                    <a:p>
                      <a:pPr marL="0" lvl="0" indent="0" algn="l" rtl="0">
                        <a:spcBef>
                          <a:spcPts val="0"/>
                        </a:spcBef>
                        <a:spcAft>
                          <a:spcPts val="0"/>
                        </a:spcAft>
                        <a:buNone/>
                      </a:pPr>
                      <a:r>
                        <a:rPr lang="en" sz="1200" i="1"/>
                        <a:t>Pose questions, </a:t>
                      </a:r>
                      <a:r>
                        <a:rPr lang="en" sz="1200" i="1" u="sng"/>
                        <a:t>given a predetermined context</a:t>
                      </a:r>
                      <a:r>
                        <a:rPr lang="en" sz="1200" i="1"/>
                        <a:t>,</a:t>
                      </a:r>
                      <a:r>
                        <a:rPr lang="en" sz="1200"/>
                        <a:t> that require the collection of data</a:t>
                      </a:r>
                      <a:endParaRPr sz="1200"/>
                    </a:p>
                  </a:txBody>
                  <a:tcPr marL="63500" marR="63500" marT="63500" marB="63500">
                    <a:solidFill>
                      <a:srgbClr val="F4CCCC"/>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200" b="1"/>
                        <a:t>1st</a:t>
                      </a:r>
                      <a:endParaRPr sz="1200" b="1"/>
                    </a:p>
                  </a:txBody>
                  <a:tcPr marL="63500" marR="63500" marT="63500" marB="63500">
                    <a:solidFill>
                      <a:srgbClr val="FCE5CD"/>
                    </a:solidFill>
                  </a:tcPr>
                </a:tc>
                <a:tc>
                  <a:txBody>
                    <a:bodyPr/>
                    <a:lstStyle/>
                    <a:p>
                      <a:pPr marL="0" lvl="0" indent="0" algn="l" rtl="0">
                        <a:spcBef>
                          <a:spcPts val="0"/>
                        </a:spcBef>
                        <a:spcAft>
                          <a:spcPts val="0"/>
                        </a:spcAft>
                        <a:buNone/>
                      </a:pPr>
                      <a:r>
                        <a:rPr lang="en" sz="1200"/>
                        <a:t>25 or fewer data points; no more than 4 categories; one or two attributes</a:t>
                      </a:r>
                      <a:endParaRPr sz="1200"/>
                    </a:p>
                  </a:txBody>
                  <a:tcPr marL="63500" marR="63500" marT="63500" marB="63500">
                    <a:solidFill>
                      <a:srgbClr val="FCE5CD"/>
                    </a:solidFill>
                  </a:tcPr>
                </a:tc>
                <a:tc>
                  <a:txBody>
                    <a:bodyPr/>
                    <a:lstStyle/>
                    <a:p>
                      <a:pPr marL="0" lvl="0" indent="0" algn="l" rtl="0">
                        <a:spcBef>
                          <a:spcPts val="0"/>
                        </a:spcBef>
                        <a:spcAft>
                          <a:spcPts val="0"/>
                        </a:spcAft>
                        <a:buNone/>
                      </a:pPr>
                      <a:r>
                        <a:rPr lang="en" sz="1200"/>
                        <a:t>tallying; T-charts; object graphs; picture graphs; tables</a:t>
                      </a:r>
                      <a:endParaRPr sz="1200"/>
                    </a:p>
                  </a:txBody>
                  <a:tcPr marL="63500" marR="63500" marT="63500" marB="63500">
                    <a:solidFill>
                      <a:srgbClr val="FCE5CD"/>
                    </a:solidFill>
                  </a:tcPr>
                </a:tc>
                <a:tc>
                  <a:txBody>
                    <a:bodyPr/>
                    <a:lstStyle/>
                    <a:p>
                      <a:pPr marL="0" lvl="0" indent="0" algn="l" rtl="0">
                        <a:spcBef>
                          <a:spcPts val="0"/>
                        </a:spcBef>
                        <a:spcAft>
                          <a:spcPts val="0"/>
                        </a:spcAft>
                        <a:buNone/>
                      </a:pPr>
                      <a:r>
                        <a:rPr lang="en" sz="1200" i="1"/>
                        <a:t>Pose questions, </a:t>
                      </a:r>
                      <a:r>
                        <a:rPr lang="en" sz="1200" i="1" u="sng"/>
                        <a:t>given a predetermined context</a:t>
                      </a:r>
                      <a:r>
                        <a:rPr lang="en" sz="1200" i="1"/>
                        <a:t>,</a:t>
                      </a:r>
                      <a:r>
                        <a:rPr lang="en" sz="1200"/>
                        <a:t> that require the collection of data</a:t>
                      </a:r>
                      <a:endParaRPr sz="1200" i="1"/>
                    </a:p>
                  </a:txBody>
                  <a:tcPr marL="63500" marR="63500" marT="63500" marB="63500">
                    <a:solidFill>
                      <a:srgbClr val="FCE5CD"/>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200" b="1"/>
                        <a:t>2nd</a:t>
                      </a:r>
                      <a:endParaRPr sz="1200" b="1"/>
                    </a:p>
                  </a:txBody>
                  <a:tcPr marL="63500" marR="63500" marT="63500" marB="63500">
                    <a:solidFill>
                      <a:srgbClr val="FFF2CC"/>
                    </a:solidFill>
                  </a:tcPr>
                </a:tc>
                <a:tc>
                  <a:txBody>
                    <a:bodyPr/>
                    <a:lstStyle/>
                    <a:p>
                      <a:pPr marL="0" lvl="0" indent="0" algn="l" rtl="0">
                        <a:spcBef>
                          <a:spcPts val="0"/>
                        </a:spcBef>
                        <a:spcAft>
                          <a:spcPts val="0"/>
                        </a:spcAft>
                        <a:buNone/>
                      </a:pPr>
                      <a:r>
                        <a:rPr lang="en" sz="1200"/>
                        <a:t>25 or fewer data points; No more than 6 categories</a:t>
                      </a:r>
                      <a:endParaRPr sz="1200"/>
                    </a:p>
                  </a:txBody>
                  <a:tcPr marL="63500" marR="63500" marT="63500" marB="63500">
                    <a:solidFill>
                      <a:srgbClr val="FFF2CC"/>
                    </a:solidFill>
                  </a:tcPr>
                </a:tc>
                <a:tc>
                  <a:txBody>
                    <a:bodyPr/>
                    <a:lstStyle/>
                    <a:p>
                      <a:pPr marL="0" lvl="0" indent="0" algn="l" rtl="0">
                        <a:spcBef>
                          <a:spcPts val="0"/>
                        </a:spcBef>
                        <a:spcAft>
                          <a:spcPts val="0"/>
                        </a:spcAft>
                        <a:buNone/>
                      </a:pPr>
                      <a:r>
                        <a:rPr lang="en" sz="1200"/>
                        <a:t>lists; tables; charts; tallying; pictographs (Symbols can represent up to 2 data points); bar graphs; graphs with title and labeled axes (increments increase by 1 or 2)</a:t>
                      </a:r>
                      <a:endParaRPr sz="1200"/>
                    </a:p>
                  </a:txBody>
                  <a:tcPr marL="63500" marR="63500" marT="63500" marB="63500">
                    <a:solidFill>
                      <a:srgbClr val="FFF2CC"/>
                    </a:solidFill>
                  </a:tcPr>
                </a:tc>
                <a:tc>
                  <a:txBody>
                    <a:bodyPr/>
                    <a:lstStyle/>
                    <a:p>
                      <a:pPr marL="0" lvl="0" indent="0" algn="l" rtl="0">
                        <a:spcBef>
                          <a:spcPts val="0"/>
                        </a:spcBef>
                        <a:spcAft>
                          <a:spcPts val="0"/>
                        </a:spcAft>
                        <a:buNone/>
                      </a:pPr>
                      <a:r>
                        <a:rPr lang="en" sz="1200" i="1"/>
                        <a:t>Pose questions, </a:t>
                      </a:r>
                      <a:r>
                        <a:rPr lang="en" sz="1200" i="1" u="sng"/>
                        <a:t>given a predetermined context</a:t>
                      </a:r>
                      <a:r>
                        <a:rPr lang="en" sz="1200" i="1"/>
                        <a:t>,</a:t>
                      </a:r>
                      <a:r>
                        <a:rPr lang="en" sz="1200"/>
                        <a:t> that require the collection of data</a:t>
                      </a:r>
                      <a:endParaRPr sz="1200" i="1"/>
                    </a:p>
                  </a:txBody>
                  <a:tcPr marL="63500" marR="63500" marT="63500" marB="63500">
                    <a:solidFill>
                      <a:srgbClr val="FFF2CC"/>
                    </a:solidFill>
                  </a:tcPr>
                </a:tc>
                <a:extLst>
                  <a:ext uri="{0D108BD9-81ED-4DB2-BD59-A6C34878D82A}">
                    <a16:rowId xmlns:a16="http://schemas.microsoft.com/office/drawing/2014/main" val="10003"/>
                  </a:ext>
                </a:extLst>
              </a:tr>
            </a:tbl>
          </a:graphicData>
        </a:graphic>
      </p:graphicFrame>
      <p:sp>
        <p:nvSpPr>
          <p:cNvPr id="138" name="Google Shape;138;p21"/>
          <p:cNvSpPr txBox="1"/>
          <p:nvPr/>
        </p:nvSpPr>
        <p:spPr>
          <a:xfrm>
            <a:off x="1237150" y="116550"/>
            <a:ext cx="6330600" cy="722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a:t>Early Elementary Application of the Data Cycle</a:t>
            </a:r>
            <a:endParaRPr sz="1200" b="1"/>
          </a:p>
          <a:p>
            <a:pPr marL="0" lvl="0" indent="0" algn="ctr" rtl="0">
              <a:lnSpc>
                <a:spcPct val="115000"/>
              </a:lnSpc>
              <a:spcBef>
                <a:spcPts val="0"/>
              </a:spcBef>
              <a:spcAft>
                <a:spcPts val="0"/>
              </a:spcAft>
              <a:buNone/>
            </a:pPr>
            <a:r>
              <a:rPr lang="en" sz="1200"/>
              <a:t>According to the 2023 VA Math SOLs</a:t>
            </a:r>
            <a:endParaRPr sz="1200" b="1"/>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449f91-ab64-4a24-8c29-9e66b7259ce3">
      <Terms xmlns="http://schemas.microsoft.com/office/infopath/2007/PartnerControls"/>
    </lcf76f155ced4ddcb4097134ff3c332f>
    <TaxCatchAll xmlns="4f60967f-5a14-4349-8e43-d7fcc5122b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6E6231E4F30741915BA2B54A2898C9" ma:contentTypeVersion="18" ma:contentTypeDescription="Create a new document." ma:contentTypeScope="" ma:versionID="b76f0fc1ec08ead22bcda14830948130">
  <xsd:schema xmlns:xsd="http://www.w3.org/2001/XMLSchema" xmlns:xs="http://www.w3.org/2001/XMLSchema" xmlns:p="http://schemas.microsoft.com/office/2006/metadata/properties" xmlns:ns2="65449f91-ab64-4a24-8c29-9e66b7259ce3" xmlns:ns3="4f60967f-5a14-4349-8e43-d7fcc5122b17" targetNamespace="http://schemas.microsoft.com/office/2006/metadata/properties" ma:root="true" ma:fieldsID="5bc3e47380603a5369a40aa1574552e3" ns2:_="" ns3:_="">
    <xsd:import namespace="65449f91-ab64-4a24-8c29-9e66b7259ce3"/>
    <xsd:import namespace="4f60967f-5a14-4349-8e43-d7fcc5122b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449f91-ab64-4a24-8c29-9e66b7259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60967f-5a14-4349-8e43-d7fcc5122b1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8e1214-0730-4189-91b4-f069906df309}" ma:internalName="TaxCatchAll" ma:showField="CatchAllData" ma:web="4f60967f-5a14-4349-8e43-d7fcc5122b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C940B6-B06F-40F8-9F1D-2BD0C400F99C}">
  <ds:schemaRefs>
    <ds:schemaRef ds:uri="http://schemas.microsoft.com/office/2006/metadata/properties"/>
    <ds:schemaRef ds:uri="http://schemas.microsoft.com/office/infopath/2007/PartnerControls"/>
    <ds:schemaRef ds:uri="65449f91-ab64-4a24-8c29-9e66b7259ce3"/>
    <ds:schemaRef ds:uri="4f60967f-5a14-4349-8e43-d7fcc5122b17"/>
  </ds:schemaRefs>
</ds:datastoreItem>
</file>

<file path=customXml/itemProps2.xml><?xml version="1.0" encoding="utf-8"?>
<ds:datastoreItem xmlns:ds="http://schemas.openxmlformats.org/officeDocument/2006/customXml" ds:itemID="{AC4B1817-28CB-4687-B1E2-BBFF2EA9C0C3}">
  <ds:schemaRefs>
    <ds:schemaRef ds:uri="http://schemas.microsoft.com/sharepoint/v3/contenttype/forms"/>
  </ds:schemaRefs>
</ds:datastoreItem>
</file>

<file path=customXml/itemProps3.xml><?xml version="1.0" encoding="utf-8"?>
<ds:datastoreItem xmlns:ds="http://schemas.openxmlformats.org/officeDocument/2006/customXml" ds:itemID="{D5B74F4B-7E67-4B9A-9BE4-C6044F1F8A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449f91-ab64-4a24-8c29-9e66b7259ce3"/>
    <ds:schemaRef ds:uri="4f60967f-5a14-4349-8e43-d7fcc5122b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1849</Words>
  <Application>Microsoft Office PowerPoint</Application>
  <PresentationFormat>On-screen Show (16:9)</PresentationFormat>
  <Paragraphs>213</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Simple Dark</vt:lpstr>
      <vt:lpstr>Data Cycling: Mathing Out the Right Course</vt:lpstr>
      <vt:lpstr>PowerPoint Presentation</vt:lpstr>
      <vt:lpstr>PowerPoint Presentation</vt:lpstr>
      <vt:lpstr>PowerPoint Presentation</vt:lpstr>
      <vt:lpstr>PowerPoint Presentation</vt:lpstr>
      <vt:lpstr>Session Objective</vt:lpstr>
      <vt:lpstr>Accessing the 2023 VA Mathematics SOLs</vt:lpstr>
      <vt:lpstr>What are the key differences at each grade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Emily Ford</dc:creator>
  <cp:lastModifiedBy>Ford, Emily Melissa (emf5u)</cp:lastModifiedBy>
  <cp:revision>4</cp:revision>
  <dcterms:modified xsi:type="dcterms:W3CDTF">2025-02-10T17:33:40Z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0x0101002A6E6231E4F30741915BA2B54A2898C9</vt:lpwstr>
  </property>
  <property fmtid="{D5CDD505-2E9C-101B-9397-08002B2CF9AE}" pid="3" name="MediaServiceImageTags">
    <vt:lpwstr/>
  </property>
</Properties>
</file>